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Open Sauce Heavy" charset="1" panose="00000A00000000000000"/>
      <p:regular r:id="rId17"/>
    </p:embeddedFont>
    <p:embeddedFont>
      <p:font typeface="Open Sauce Bold" charset="1" panose="00000800000000000000"/>
      <p:regular r:id="rId18"/>
    </p:embeddedFont>
    <p:embeddedFont>
      <p:font typeface="Sarpanch Ultra-Bold" charset="1" panose="00000900000000000000"/>
      <p:regular r:id="rId19"/>
    </p:embeddedFont>
    <p:embeddedFont>
      <p:font typeface="Sarpanch" charset="1" panose="00000500000000000000"/>
      <p:regular r:id="rId20"/>
    </p:embeddedFont>
    <p:embeddedFont>
      <p:font typeface="Open Sauce Light" charset="1" panose="00000400000000000000"/>
      <p:regular r:id="rId21"/>
    </p:embeddedFont>
    <p:embeddedFont>
      <p:font typeface="Open Sauce" charset="1" panose="000005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30.png" Type="http://schemas.openxmlformats.org/officeDocument/2006/relationships/image"/><Relationship Id="rId5" Target="../media/image3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32.png" Type="http://schemas.openxmlformats.org/officeDocument/2006/relationships/image"/><Relationship Id="rId9" Target="../media/image3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svg" Type="http://schemas.openxmlformats.org/officeDocument/2006/relationships/image"/><Relationship Id="rId2" Target="../media/image1.pn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19.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D0D7DD"/>
        </a:solidFill>
      </p:bgPr>
    </p:bg>
    <p:spTree>
      <p:nvGrpSpPr>
        <p:cNvPr id="1" name=""/>
        <p:cNvGrpSpPr/>
        <p:nvPr/>
      </p:nvGrpSpPr>
      <p:grpSpPr>
        <a:xfrm>
          <a:off x="0" y="0"/>
          <a:ext cx="0" cy="0"/>
          <a:chOff x="0" y="0"/>
          <a:chExt cx="0" cy="0"/>
        </a:xfrm>
      </p:grpSpPr>
      <p:sp>
        <p:nvSpPr>
          <p:cNvPr name="Freeform 2" id="2"/>
          <p:cNvSpPr/>
          <p:nvPr/>
        </p:nvSpPr>
        <p:spPr>
          <a:xfrm flipH="false" flipV="false" rot="-1977201">
            <a:off x="8302125" y="-801031"/>
            <a:ext cx="12791303" cy="9442307"/>
          </a:xfrm>
          <a:custGeom>
            <a:avLst/>
            <a:gdLst/>
            <a:ahLst/>
            <a:cxnLst/>
            <a:rect r="r" b="b" t="t" l="l"/>
            <a:pathLst>
              <a:path h="9442307" w="12791303">
                <a:moveTo>
                  <a:pt x="0" y="0"/>
                </a:moveTo>
                <a:lnTo>
                  <a:pt x="12791302" y="0"/>
                </a:lnTo>
                <a:lnTo>
                  <a:pt x="12791302" y="9442307"/>
                </a:lnTo>
                <a:lnTo>
                  <a:pt x="0" y="9442307"/>
                </a:lnTo>
                <a:lnTo>
                  <a:pt x="0" y="0"/>
                </a:lnTo>
                <a:close/>
              </a:path>
            </a:pathLst>
          </a:custGeom>
          <a:blipFill>
            <a:blip r:embed="rId2">
              <a:alphaModFix amt="42000"/>
            </a:blip>
            <a:stretch>
              <a:fillRect l="0" t="0" r="0" b="0"/>
            </a:stretch>
          </a:blipFill>
        </p:spPr>
      </p:sp>
      <p:sp>
        <p:nvSpPr>
          <p:cNvPr name="Freeform 3" id="3"/>
          <p:cNvSpPr/>
          <p:nvPr/>
        </p:nvSpPr>
        <p:spPr>
          <a:xfrm flipH="false" flipV="false" rot="-10659522">
            <a:off x="-1466084" y="-1104127"/>
            <a:ext cx="6017764" cy="3599717"/>
          </a:xfrm>
          <a:custGeom>
            <a:avLst/>
            <a:gdLst/>
            <a:ahLst/>
            <a:cxnLst/>
            <a:rect r="r" b="b" t="t" l="l"/>
            <a:pathLst>
              <a:path h="3599717" w="6017764">
                <a:moveTo>
                  <a:pt x="0" y="0"/>
                </a:moveTo>
                <a:lnTo>
                  <a:pt x="6017764" y="0"/>
                </a:lnTo>
                <a:lnTo>
                  <a:pt x="6017764" y="3599717"/>
                </a:lnTo>
                <a:lnTo>
                  <a:pt x="0" y="3599717"/>
                </a:lnTo>
                <a:lnTo>
                  <a:pt x="0" y="0"/>
                </a:lnTo>
                <a:close/>
              </a:path>
            </a:pathLst>
          </a:custGeom>
          <a:blipFill>
            <a:blip r:embed="rId3">
              <a:alphaModFix amt="12000"/>
            </a:blip>
            <a:stretch>
              <a:fillRect l="0" t="0" r="0" b="0"/>
            </a:stretch>
          </a:blipFill>
        </p:spPr>
      </p:sp>
      <p:sp>
        <p:nvSpPr>
          <p:cNvPr name="Freeform 4" id="4"/>
          <p:cNvSpPr/>
          <p:nvPr/>
        </p:nvSpPr>
        <p:spPr>
          <a:xfrm flipH="false" flipV="false" rot="0">
            <a:off x="-924022" y="5188961"/>
            <a:ext cx="4716981" cy="6251420"/>
          </a:xfrm>
          <a:custGeom>
            <a:avLst/>
            <a:gdLst/>
            <a:ahLst/>
            <a:cxnLst/>
            <a:rect r="r" b="b" t="t" l="l"/>
            <a:pathLst>
              <a:path h="6251420" w="4716981">
                <a:moveTo>
                  <a:pt x="0" y="0"/>
                </a:moveTo>
                <a:lnTo>
                  <a:pt x="4716981" y="0"/>
                </a:lnTo>
                <a:lnTo>
                  <a:pt x="4716981" y="6251421"/>
                </a:lnTo>
                <a:lnTo>
                  <a:pt x="0" y="6251421"/>
                </a:lnTo>
                <a:lnTo>
                  <a:pt x="0" y="0"/>
                </a:lnTo>
                <a:close/>
              </a:path>
            </a:pathLst>
          </a:custGeom>
          <a:blipFill>
            <a:blip r:embed="rId4">
              <a:alphaModFix amt="2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701239" y="2407456"/>
            <a:ext cx="10660647" cy="2263018"/>
          </a:xfrm>
          <a:prstGeom prst="rect">
            <a:avLst/>
          </a:prstGeom>
        </p:spPr>
        <p:txBody>
          <a:bodyPr anchor="t" rtlCol="false" tIns="0" lIns="0" bIns="0" rIns="0">
            <a:spAutoFit/>
          </a:bodyPr>
          <a:lstStyle/>
          <a:p>
            <a:pPr algn="l">
              <a:lnSpc>
                <a:spcPts val="18591"/>
              </a:lnSpc>
            </a:pPr>
            <a:r>
              <a:rPr lang="en-US" b="true" sz="13279" spc="-624">
                <a:gradFill>
                  <a:gsLst>
                    <a:gs pos="0">
                      <a:srgbClr val="004AAD">
                        <a:alpha val="100000"/>
                      </a:srgbClr>
                    </a:gs>
                    <a:gs pos="100000">
                      <a:srgbClr val="CB6CE6">
                        <a:alpha val="100000"/>
                      </a:srgbClr>
                    </a:gs>
                  </a:gsLst>
                  <a:lin ang="0"/>
                </a:gradFill>
                <a:latin typeface="Open Sauce Heavy"/>
                <a:ea typeface="Open Sauce Heavy"/>
                <a:cs typeface="Open Sauce Heavy"/>
                <a:sym typeface="Open Sauce Heavy"/>
              </a:rPr>
              <a:t>CodeSight AI </a:t>
            </a:r>
          </a:p>
        </p:txBody>
      </p:sp>
      <p:sp>
        <p:nvSpPr>
          <p:cNvPr name="AutoShape 6" id="6"/>
          <p:cNvSpPr/>
          <p:nvPr/>
        </p:nvSpPr>
        <p:spPr>
          <a:xfrm>
            <a:off x="1045163" y="1864309"/>
            <a:ext cx="16214137" cy="0"/>
          </a:xfrm>
          <a:prstGeom prst="line">
            <a:avLst/>
          </a:prstGeom>
          <a:ln cap="flat" w="19050">
            <a:solidFill>
              <a:srgbClr val="424242"/>
            </a:solidFill>
            <a:prstDash val="solid"/>
            <a:headEnd type="none" len="sm" w="sm"/>
            <a:tailEnd type="none" len="sm" w="sm"/>
          </a:ln>
        </p:spPr>
      </p:sp>
      <p:sp>
        <p:nvSpPr>
          <p:cNvPr name="Freeform 7" id="7"/>
          <p:cNvSpPr/>
          <p:nvPr/>
        </p:nvSpPr>
        <p:spPr>
          <a:xfrm flipH="false" flipV="false" rot="0">
            <a:off x="953566" y="647822"/>
            <a:ext cx="644940" cy="644940"/>
          </a:xfrm>
          <a:custGeom>
            <a:avLst/>
            <a:gdLst/>
            <a:ahLst/>
            <a:cxnLst/>
            <a:rect r="r" b="b" t="t" l="l"/>
            <a:pathLst>
              <a:path h="644940" w="644940">
                <a:moveTo>
                  <a:pt x="0" y="0"/>
                </a:moveTo>
                <a:lnTo>
                  <a:pt x="644939" y="0"/>
                </a:lnTo>
                <a:lnTo>
                  <a:pt x="644939" y="644940"/>
                </a:lnTo>
                <a:lnTo>
                  <a:pt x="0" y="6449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711245" y="581147"/>
            <a:ext cx="2792151" cy="1197554"/>
          </a:xfrm>
          <a:prstGeom prst="rect">
            <a:avLst/>
          </a:prstGeom>
        </p:spPr>
        <p:txBody>
          <a:bodyPr anchor="t" rtlCol="false" tIns="0" lIns="0" bIns="0" rIns="0">
            <a:spAutoFit/>
          </a:bodyPr>
          <a:lstStyle/>
          <a:p>
            <a:pPr algn="l">
              <a:lnSpc>
                <a:spcPts val="4868"/>
              </a:lnSpc>
            </a:pPr>
            <a:r>
              <a:rPr lang="en-US" sz="3477" spc="-163" b="true">
                <a:solidFill>
                  <a:srgbClr val="424242"/>
                </a:solidFill>
                <a:latin typeface="Open Sauce Heavy"/>
                <a:ea typeface="Open Sauce Heavy"/>
                <a:cs typeface="Open Sauce Heavy"/>
                <a:sym typeface="Open Sauce Heavy"/>
              </a:rPr>
              <a:t>Code Innovators</a:t>
            </a:r>
          </a:p>
        </p:txBody>
      </p:sp>
      <p:sp>
        <p:nvSpPr>
          <p:cNvPr name="TextBox 9" id="9"/>
          <p:cNvSpPr txBox="true"/>
          <p:nvPr/>
        </p:nvSpPr>
        <p:spPr>
          <a:xfrm rot="0">
            <a:off x="14099512" y="7990332"/>
            <a:ext cx="3450154" cy="499491"/>
          </a:xfrm>
          <a:prstGeom prst="rect">
            <a:avLst/>
          </a:prstGeom>
        </p:spPr>
        <p:txBody>
          <a:bodyPr anchor="t" rtlCol="false" tIns="0" lIns="0" bIns="0" rIns="0">
            <a:spAutoFit/>
          </a:bodyPr>
          <a:lstStyle/>
          <a:p>
            <a:pPr algn="l">
              <a:lnSpc>
                <a:spcPts val="4032"/>
              </a:lnSpc>
            </a:pPr>
            <a:r>
              <a:rPr lang="en-US" sz="3200" spc="-179" b="true">
                <a:solidFill>
                  <a:srgbClr val="424242"/>
                </a:solidFill>
                <a:latin typeface="Open Sauce Bold"/>
                <a:ea typeface="Open Sauce Bold"/>
                <a:cs typeface="Open Sauce Bold"/>
                <a:sym typeface="Open Sauce Bold"/>
              </a:rPr>
              <a:t>COT6930</a:t>
            </a:r>
          </a:p>
        </p:txBody>
      </p:sp>
      <p:sp>
        <p:nvSpPr>
          <p:cNvPr name="TextBox 10" id="10"/>
          <p:cNvSpPr txBox="true"/>
          <p:nvPr/>
        </p:nvSpPr>
        <p:spPr>
          <a:xfrm rot="0">
            <a:off x="13809146" y="622579"/>
            <a:ext cx="3450154" cy="335661"/>
          </a:xfrm>
          <a:prstGeom prst="rect">
            <a:avLst/>
          </a:prstGeom>
        </p:spPr>
        <p:txBody>
          <a:bodyPr anchor="t" rtlCol="false" tIns="0" lIns="0" bIns="0" rIns="0">
            <a:spAutoFit/>
          </a:bodyPr>
          <a:lstStyle/>
          <a:p>
            <a:pPr algn="r">
              <a:lnSpc>
                <a:spcPts val="2771"/>
              </a:lnSpc>
            </a:pPr>
            <a:r>
              <a:rPr lang="en-US" b="true" sz="2199" spc="-123">
                <a:solidFill>
                  <a:srgbClr val="424242"/>
                </a:solidFill>
                <a:latin typeface="Open Sauce Bold"/>
                <a:ea typeface="Open Sauce Bold"/>
                <a:cs typeface="Open Sauce Bold"/>
                <a:sym typeface="Open Sauce Bold"/>
              </a:rPr>
              <a:t>Presented by :</a:t>
            </a:r>
          </a:p>
        </p:txBody>
      </p:sp>
      <p:sp>
        <p:nvSpPr>
          <p:cNvPr name="TextBox 11" id="11"/>
          <p:cNvSpPr txBox="true"/>
          <p:nvPr/>
        </p:nvSpPr>
        <p:spPr>
          <a:xfrm rot="0">
            <a:off x="13809146" y="910702"/>
            <a:ext cx="3450154" cy="454914"/>
          </a:xfrm>
          <a:prstGeom prst="rect">
            <a:avLst/>
          </a:prstGeom>
        </p:spPr>
        <p:txBody>
          <a:bodyPr anchor="t" rtlCol="false" tIns="0" lIns="0" bIns="0" rIns="0">
            <a:spAutoFit/>
          </a:bodyPr>
          <a:lstStyle/>
          <a:p>
            <a:pPr algn="r">
              <a:lnSpc>
                <a:spcPts val="3527"/>
              </a:lnSpc>
            </a:pPr>
            <a:r>
              <a:rPr lang="en-US" b="true" sz="2799" spc="-156">
                <a:gradFill>
                  <a:gsLst>
                    <a:gs pos="0">
                      <a:srgbClr val="000000">
                        <a:alpha val="100000"/>
                      </a:srgbClr>
                    </a:gs>
                    <a:gs pos="100000">
                      <a:srgbClr val="3533CD">
                        <a:alpha val="100000"/>
                      </a:srgbClr>
                    </a:gs>
                  </a:gsLst>
                  <a:lin ang="0"/>
                </a:gradFill>
                <a:latin typeface="Open Sauce Bold"/>
                <a:ea typeface="Open Sauce Bold"/>
                <a:cs typeface="Open Sauce Bold"/>
                <a:sym typeface="Open Sauce Bold"/>
              </a:rPr>
              <a:t>Manasa P &amp; Nikhil K</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7631434" y="2489552"/>
            <a:ext cx="11563441" cy="11563441"/>
          </a:xfrm>
          <a:custGeom>
            <a:avLst/>
            <a:gdLst/>
            <a:ahLst/>
            <a:cxnLst/>
            <a:rect r="r" b="b" t="t" l="l"/>
            <a:pathLst>
              <a:path h="11563441" w="11563441">
                <a:moveTo>
                  <a:pt x="0" y="0"/>
                </a:moveTo>
                <a:lnTo>
                  <a:pt x="11563441" y="0"/>
                </a:lnTo>
                <a:lnTo>
                  <a:pt x="11563441" y="11563441"/>
                </a:lnTo>
                <a:lnTo>
                  <a:pt x="0" y="115634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066271" y="-1230155"/>
            <a:ext cx="5128604" cy="5147322"/>
          </a:xfrm>
          <a:custGeom>
            <a:avLst/>
            <a:gdLst/>
            <a:ahLst/>
            <a:cxnLst/>
            <a:rect r="r" b="b" t="t" l="l"/>
            <a:pathLst>
              <a:path h="5147322" w="5128604">
                <a:moveTo>
                  <a:pt x="0" y="0"/>
                </a:moveTo>
                <a:lnTo>
                  <a:pt x="5128604" y="0"/>
                </a:lnTo>
                <a:lnTo>
                  <a:pt x="5128604" y="5147322"/>
                </a:lnTo>
                <a:lnTo>
                  <a:pt x="0" y="514732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905667" y="1285875"/>
            <a:ext cx="10767889" cy="2568576"/>
          </a:xfrm>
          <a:prstGeom prst="rect">
            <a:avLst/>
          </a:prstGeom>
        </p:spPr>
        <p:txBody>
          <a:bodyPr anchor="t" rtlCol="false" tIns="0" lIns="0" bIns="0" rIns="0">
            <a:spAutoFit/>
          </a:bodyPr>
          <a:lstStyle/>
          <a:p>
            <a:pPr algn="l">
              <a:lnSpc>
                <a:spcPts val="9880"/>
              </a:lnSpc>
            </a:pPr>
            <a:r>
              <a:rPr lang="en-US" sz="10400">
                <a:solidFill>
                  <a:srgbClr val="FFFFFF"/>
                </a:solidFill>
                <a:latin typeface="Sarpanch"/>
                <a:ea typeface="Sarpanch"/>
                <a:cs typeface="Sarpanch"/>
                <a:sym typeface="Sarpanch"/>
              </a:rPr>
              <a:t>Future Directions</a:t>
            </a:r>
          </a:p>
        </p:txBody>
      </p:sp>
      <p:sp>
        <p:nvSpPr>
          <p:cNvPr name="TextBox 5" id="5"/>
          <p:cNvSpPr txBox="true"/>
          <p:nvPr/>
        </p:nvSpPr>
        <p:spPr>
          <a:xfrm rot="0">
            <a:off x="1905667" y="3869542"/>
            <a:ext cx="10841382" cy="5011149"/>
          </a:xfrm>
          <a:prstGeom prst="rect">
            <a:avLst/>
          </a:prstGeom>
        </p:spPr>
        <p:txBody>
          <a:bodyPr anchor="t" rtlCol="false" tIns="0" lIns="0" bIns="0" rIns="0">
            <a:spAutoFit/>
          </a:bodyPr>
          <a:lstStyle/>
          <a:p>
            <a:pPr algn="just">
              <a:lnSpc>
                <a:spcPts val="3619"/>
              </a:lnSpc>
              <a:spcBef>
                <a:spcPct val="0"/>
              </a:spcBef>
            </a:pPr>
            <a:r>
              <a:rPr lang="en-US" sz="2585">
                <a:solidFill>
                  <a:srgbClr val="FFFFFF"/>
                </a:solidFill>
                <a:latin typeface="Sarpanch"/>
                <a:ea typeface="Sarpanch"/>
                <a:cs typeface="Sarpanch"/>
                <a:sym typeface="Sarpanch"/>
              </a:rPr>
              <a:t>In the future, CodeSight AI can evolve into a more powerful development companion by integrating semantic code search, supporting additional programming languages, and offering deeper multi-agent reasoning. The system could expand into IDE plugins for VS Code, enabling real-time assistance as developers write code. Additional features such as automated test case generation, AI-driven refactoring, and interactive dependency visualizations would further enhance its capabilities. Long-term improvements may also include full offline support using local models, making CodeSight AI both more private and accessible for enterprise use.</a:t>
            </a:r>
          </a:p>
        </p:txBody>
      </p:sp>
      <p:sp>
        <p:nvSpPr>
          <p:cNvPr name="Freeform 6" id="6"/>
          <p:cNvSpPr/>
          <p:nvPr/>
        </p:nvSpPr>
        <p:spPr>
          <a:xfrm flipH="false" flipV="false" rot="0">
            <a:off x="9903970" y="4456519"/>
            <a:ext cx="6951121" cy="6976490"/>
          </a:xfrm>
          <a:custGeom>
            <a:avLst/>
            <a:gdLst/>
            <a:ahLst/>
            <a:cxnLst/>
            <a:rect r="r" b="b" t="t" l="l"/>
            <a:pathLst>
              <a:path h="6976490" w="6951121">
                <a:moveTo>
                  <a:pt x="0" y="0"/>
                </a:moveTo>
                <a:lnTo>
                  <a:pt x="6951121" y="0"/>
                </a:lnTo>
                <a:lnTo>
                  <a:pt x="6951121" y="6976489"/>
                </a:lnTo>
                <a:lnTo>
                  <a:pt x="0" y="69764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1665913" y="-5270377"/>
            <a:ext cx="11563441" cy="11563441"/>
          </a:xfrm>
          <a:custGeom>
            <a:avLst/>
            <a:gdLst/>
            <a:ahLst/>
            <a:cxnLst/>
            <a:rect r="r" b="b" t="t" l="l"/>
            <a:pathLst>
              <a:path h="11563441" w="11563441">
                <a:moveTo>
                  <a:pt x="0" y="0"/>
                </a:moveTo>
                <a:lnTo>
                  <a:pt x="11563441" y="0"/>
                </a:lnTo>
                <a:lnTo>
                  <a:pt x="11563441" y="11563441"/>
                </a:lnTo>
                <a:lnTo>
                  <a:pt x="0" y="115634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0D7DD"/>
        </a:solidFill>
      </p:bgPr>
    </p:bg>
    <p:spTree>
      <p:nvGrpSpPr>
        <p:cNvPr id="1" name=""/>
        <p:cNvGrpSpPr/>
        <p:nvPr/>
      </p:nvGrpSpPr>
      <p:grpSpPr>
        <a:xfrm>
          <a:off x="0" y="0"/>
          <a:ext cx="0" cy="0"/>
          <a:chOff x="0" y="0"/>
          <a:chExt cx="0" cy="0"/>
        </a:xfrm>
      </p:grpSpPr>
      <p:sp>
        <p:nvSpPr>
          <p:cNvPr name="Freeform 2" id="2"/>
          <p:cNvSpPr/>
          <p:nvPr/>
        </p:nvSpPr>
        <p:spPr>
          <a:xfrm flipH="false" flipV="false" rot="-1977201">
            <a:off x="8302125" y="-801031"/>
            <a:ext cx="12791303" cy="9442307"/>
          </a:xfrm>
          <a:custGeom>
            <a:avLst/>
            <a:gdLst/>
            <a:ahLst/>
            <a:cxnLst/>
            <a:rect r="r" b="b" t="t" l="l"/>
            <a:pathLst>
              <a:path h="9442307" w="12791303">
                <a:moveTo>
                  <a:pt x="0" y="0"/>
                </a:moveTo>
                <a:lnTo>
                  <a:pt x="12791302" y="0"/>
                </a:lnTo>
                <a:lnTo>
                  <a:pt x="12791302" y="9442307"/>
                </a:lnTo>
                <a:lnTo>
                  <a:pt x="0" y="9442307"/>
                </a:lnTo>
                <a:lnTo>
                  <a:pt x="0" y="0"/>
                </a:lnTo>
                <a:close/>
              </a:path>
            </a:pathLst>
          </a:custGeom>
          <a:blipFill>
            <a:blip r:embed="rId2">
              <a:alphaModFix amt="42000"/>
            </a:blip>
            <a:stretch>
              <a:fillRect l="0" t="0" r="0" b="0"/>
            </a:stretch>
          </a:blipFill>
        </p:spPr>
      </p:sp>
      <p:sp>
        <p:nvSpPr>
          <p:cNvPr name="Freeform 3" id="3"/>
          <p:cNvSpPr/>
          <p:nvPr/>
        </p:nvSpPr>
        <p:spPr>
          <a:xfrm flipH="false" flipV="false" rot="-10659522">
            <a:off x="-1466084" y="-1104127"/>
            <a:ext cx="6017764" cy="3599717"/>
          </a:xfrm>
          <a:custGeom>
            <a:avLst/>
            <a:gdLst/>
            <a:ahLst/>
            <a:cxnLst/>
            <a:rect r="r" b="b" t="t" l="l"/>
            <a:pathLst>
              <a:path h="3599717" w="6017764">
                <a:moveTo>
                  <a:pt x="0" y="0"/>
                </a:moveTo>
                <a:lnTo>
                  <a:pt x="6017764" y="0"/>
                </a:lnTo>
                <a:lnTo>
                  <a:pt x="6017764" y="3599717"/>
                </a:lnTo>
                <a:lnTo>
                  <a:pt x="0" y="3599717"/>
                </a:lnTo>
                <a:lnTo>
                  <a:pt x="0" y="0"/>
                </a:lnTo>
                <a:close/>
              </a:path>
            </a:pathLst>
          </a:custGeom>
          <a:blipFill>
            <a:blip r:embed="rId3">
              <a:alphaModFix amt="12000"/>
            </a:blip>
            <a:stretch>
              <a:fillRect l="0" t="0" r="0" b="0"/>
            </a:stretch>
          </a:blipFill>
        </p:spPr>
      </p:sp>
      <p:sp>
        <p:nvSpPr>
          <p:cNvPr name="Freeform 4" id="4"/>
          <p:cNvSpPr/>
          <p:nvPr/>
        </p:nvSpPr>
        <p:spPr>
          <a:xfrm flipH="false" flipV="false" rot="0">
            <a:off x="-924022" y="5188961"/>
            <a:ext cx="4716981" cy="6251420"/>
          </a:xfrm>
          <a:custGeom>
            <a:avLst/>
            <a:gdLst/>
            <a:ahLst/>
            <a:cxnLst/>
            <a:rect r="r" b="b" t="t" l="l"/>
            <a:pathLst>
              <a:path h="6251420" w="4716981">
                <a:moveTo>
                  <a:pt x="0" y="0"/>
                </a:moveTo>
                <a:lnTo>
                  <a:pt x="4716981" y="0"/>
                </a:lnTo>
                <a:lnTo>
                  <a:pt x="4716981" y="6251421"/>
                </a:lnTo>
                <a:lnTo>
                  <a:pt x="0" y="6251421"/>
                </a:lnTo>
                <a:lnTo>
                  <a:pt x="0" y="0"/>
                </a:lnTo>
                <a:close/>
              </a:path>
            </a:pathLst>
          </a:custGeom>
          <a:blipFill>
            <a:blip r:embed="rId4">
              <a:alphaModFix amt="2000"/>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3692569"/>
            <a:ext cx="9672886" cy="6055133"/>
          </a:xfrm>
          <a:prstGeom prst="rect">
            <a:avLst/>
          </a:prstGeom>
        </p:spPr>
        <p:txBody>
          <a:bodyPr anchor="t" rtlCol="false" tIns="0" lIns="0" bIns="0" rIns="0">
            <a:spAutoFit/>
          </a:bodyPr>
          <a:lstStyle/>
          <a:p>
            <a:pPr algn="l">
              <a:lnSpc>
                <a:spcPts val="23095"/>
              </a:lnSpc>
            </a:pPr>
            <a:r>
              <a:rPr lang="en-US" sz="24569" spc="-1154" b="true">
                <a:solidFill>
                  <a:srgbClr val="424242"/>
                </a:solidFill>
                <a:latin typeface="Open Sauce Heavy"/>
                <a:ea typeface="Open Sauce Heavy"/>
                <a:cs typeface="Open Sauce Heavy"/>
                <a:sym typeface="Open Sauce Heavy"/>
              </a:rPr>
              <a:t>Thank You</a:t>
            </a:r>
          </a:p>
        </p:txBody>
      </p:sp>
      <p:sp>
        <p:nvSpPr>
          <p:cNvPr name="AutoShape 6" id="6"/>
          <p:cNvSpPr/>
          <p:nvPr/>
        </p:nvSpPr>
        <p:spPr>
          <a:xfrm>
            <a:off x="1045163" y="1918241"/>
            <a:ext cx="16214137" cy="0"/>
          </a:xfrm>
          <a:prstGeom prst="line">
            <a:avLst/>
          </a:prstGeom>
          <a:ln cap="flat" w="19050">
            <a:solidFill>
              <a:srgbClr val="424242"/>
            </a:solidFill>
            <a:prstDash val="solid"/>
            <a:headEnd type="none" len="sm" w="sm"/>
            <a:tailEnd type="none" len="sm" w="sm"/>
          </a:ln>
        </p:spPr>
      </p:sp>
      <p:sp>
        <p:nvSpPr>
          <p:cNvPr name="Freeform 7" id="7"/>
          <p:cNvSpPr/>
          <p:nvPr/>
        </p:nvSpPr>
        <p:spPr>
          <a:xfrm flipH="false" flipV="false" rot="0">
            <a:off x="953566" y="647822"/>
            <a:ext cx="644940" cy="644940"/>
          </a:xfrm>
          <a:custGeom>
            <a:avLst/>
            <a:gdLst/>
            <a:ahLst/>
            <a:cxnLst/>
            <a:rect r="r" b="b" t="t" l="l"/>
            <a:pathLst>
              <a:path h="644940" w="644940">
                <a:moveTo>
                  <a:pt x="0" y="0"/>
                </a:moveTo>
                <a:lnTo>
                  <a:pt x="644939" y="0"/>
                </a:lnTo>
                <a:lnTo>
                  <a:pt x="644939" y="644940"/>
                </a:lnTo>
                <a:lnTo>
                  <a:pt x="0" y="6449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2540740" y="6569802"/>
            <a:ext cx="665645" cy="665645"/>
          </a:xfrm>
          <a:custGeom>
            <a:avLst/>
            <a:gdLst/>
            <a:ahLst/>
            <a:cxnLst/>
            <a:rect r="r" b="b" t="t" l="l"/>
            <a:pathLst>
              <a:path h="665645" w="665645">
                <a:moveTo>
                  <a:pt x="0" y="0"/>
                </a:moveTo>
                <a:lnTo>
                  <a:pt x="665645" y="0"/>
                </a:lnTo>
                <a:lnTo>
                  <a:pt x="665645" y="665645"/>
                </a:lnTo>
                <a:lnTo>
                  <a:pt x="0" y="66564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9" id="9"/>
          <p:cNvSpPr txBox="true"/>
          <p:nvPr/>
        </p:nvSpPr>
        <p:spPr>
          <a:xfrm rot="0">
            <a:off x="1763098" y="660647"/>
            <a:ext cx="2311694" cy="1197554"/>
          </a:xfrm>
          <a:prstGeom prst="rect">
            <a:avLst/>
          </a:prstGeom>
        </p:spPr>
        <p:txBody>
          <a:bodyPr anchor="t" rtlCol="false" tIns="0" lIns="0" bIns="0" rIns="0">
            <a:spAutoFit/>
          </a:bodyPr>
          <a:lstStyle/>
          <a:p>
            <a:pPr algn="l">
              <a:lnSpc>
                <a:spcPts val="4868"/>
              </a:lnSpc>
            </a:pPr>
            <a:r>
              <a:rPr lang="en-US" sz="3477" spc="-163" b="true">
                <a:solidFill>
                  <a:srgbClr val="424242"/>
                </a:solidFill>
                <a:latin typeface="Open Sauce Heavy"/>
                <a:ea typeface="Open Sauce Heavy"/>
                <a:cs typeface="Open Sauce Heavy"/>
                <a:sym typeface="Open Sauce Heavy"/>
              </a:rPr>
              <a:t>Code</a:t>
            </a:r>
          </a:p>
          <a:p>
            <a:pPr algn="l">
              <a:lnSpc>
                <a:spcPts val="4868"/>
              </a:lnSpc>
            </a:pPr>
            <a:r>
              <a:rPr lang="en-US" sz="3477" spc="-163" b="true">
                <a:solidFill>
                  <a:srgbClr val="424242"/>
                </a:solidFill>
                <a:latin typeface="Open Sauce Heavy"/>
                <a:ea typeface="Open Sauce Heavy"/>
                <a:cs typeface="Open Sauce Heavy"/>
                <a:sym typeface="Open Sauce Heavy"/>
              </a:rPr>
              <a:t>Innovators</a:t>
            </a:r>
          </a:p>
        </p:txBody>
      </p:sp>
      <p:sp>
        <p:nvSpPr>
          <p:cNvPr name="TextBox 10" id="10"/>
          <p:cNvSpPr txBox="true"/>
          <p:nvPr/>
        </p:nvSpPr>
        <p:spPr>
          <a:xfrm rot="0">
            <a:off x="13444633" y="1011203"/>
            <a:ext cx="3450154" cy="290322"/>
          </a:xfrm>
          <a:prstGeom prst="rect">
            <a:avLst/>
          </a:prstGeom>
        </p:spPr>
        <p:txBody>
          <a:bodyPr anchor="t" rtlCol="false" tIns="0" lIns="0" bIns="0" rIns="0">
            <a:spAutoFit/>
          </a:bodyPr>
          <a:lstStyle/>
          <a:p>
            <a:pPr algn="r">
              <a:lnSpc>
                <a:spcPts val="2393"/>
              </a:lnSpc>
            </a:pPr>
            <a:r>
              <a:rPr lang="en-US" b="true" sz="1899" spc="-106">
                <a:solidFill>
                  <a:srgbClr val="424242"/>
                </a:solidFill>
                <a:latin typeface="Open Sauce Bold"/>
                <a:ea typeface="Open Sauce Bold"/>
                <a:cs typeface="Open Sauce Bold"/>
                <a:sym typeface="Open Sauce Bold"/>
              </a:rPr>
              <a:t>Presented by :</a:t>
            </a:r>
          </a:p>
        </p:txBody>
      </p:sp>
      <p:sp>
        <p:nvSpPr>
          <p:cNvPr name="TextBox 11" id="11"/>
          <p:cNvSpPr txBox="true"/>
          <p:nvPr/>
        </p:nvSpPr>
        <p:spPr>
          <a:xfrm rot="0">
            <a:off x="13444633" y="1470566"/>
            <a:ext cx="3450154" cy="353949"/>
          </a:xfrm>
          <a:prstGeom prst="rect">
            <a:avLst/>
          </a:prstGeom>
        </p:spPr>
        <p:txBody>
          <a:bodyPr anchor="t" rtlCol="false" tIns="0" lIns="0" bIns="0" rIns="0">
            <a:spAutoFit/>
          </a:bodyPr>
          <a:lstStyle/>
          <a:p>
            <a:pPr algn="r">
              <a:lnSpc>
                <a:spcPts val="2897"/>
              </a:lnSpc>
            </a:pPr>
            <a:r>
              <a:rPr lang="en-US" sz="2299" spc="-128">
                <a:solidFill>
                  <a:srgbClr val="424242"/>
                </a:solidFill>
                <a:latin typeface="Open Sauce"/>
                <a:ea typeface="Open Sauce"/>
                <a:cs typeface="Open Sauce"/>
                <a:sym typeface="Open Sauce"/>
              </a:rPr>
              <a:t>Manasa P &amp; Nikhil K</a:t>
            </a:r>
          </a:p>
        </p:txBody>
      </p:sp>
      <p:sp>
        <p:nvSpPr>
          <p:cNvPr name="TextBox 12" id="12"/>
          <p:cNvSpPr txBox="true"/>
          <p:nvPr/>
        </p:nvSpPr>
        <p:spPr>
          <a:xfrm rot="0">
            <a:off x="7201262" y="7848014"/>
            <a:ext cx="3500324" cy="1239369"/>
          </a:xfrm>
          <a:prstGeom prst="rect">
            <a:avLst/>
          </a:prstGeom>
        </p:spPr>
        <p:txBody>
          <a:bodyPr anchor="t" rtlCol="false" tIns="0" lIns="0" bIns="0" rIns="0">
            <a:spAutoFit/>
          </a:bodyPr>
          <a:lstStyle/>
          <a:p>
            <a:pPr algn="l">
              <a:lnSpc>
                <a:spcPts val="4941"/>
              </a:lnSpc>
            </a:pPr>
            <a:r>
              <a:rPr lang="en-US" sz="3921" spc="-219">
                <a:solidFill>
                  <a:srgbClr val="424242"/>
                </a:solidFill>
                <a:latin typeface="Open Sauce Light"/>
                <a:ea typeface="Open Sauce Light"/>
                <a:cs typeface="Open Sauce Light"/>
                <a:sym typeface="Open Sauce Light"/>
              </a:rPr>
              <a:t>for your time and attention</a:t>
            </a:r>
          </a:p>
        </p:txBody>
      </p:sp>
      <p:sp>
        <p:nvSpPr>
          <p:cNvPr name="TextBox 13" id="13"/>
          <p:cNvSpPr txBox="true"/>
          <p:nvPr/>
        </p:nvSpPr>
        <p:spPr>
          <a:xfrm rot="0">
            <a:off x="13444633" y="6684185"/>
            <a:ext cx="4023696" cy="389255"/>
          </a:xfrm>
          <a:prstGeom prst="rect">
            <a:avLst/>
          </a:prstGeom>
        </p:spPr>
        <p:txBody>
          <a:bodyPr anchor="t" rtlCol="false" tIns="0" lIns="0" bIns="0" rIns="0">
            <a:spAutoFit/>
          </a:bodyPr>
          <a:lstStyle/>
          <a:p>
            <a:pPr algn="just">
              <a:lnSpc>
                <a:spcPts val="3219"/>
              </a:lnSpc>
            </a:pPr>
            <a:r>
              <a:rPr lang="en-US" sz="2299" spc="-91">
                <a:solidFill>
                  <a:srgbClr val="393939"/>
                </a:solidFill>
                <a:latin typeface="Open Sauce"/>
                <a:ea typeface="Open Sauce"/>
                <a:cs typeface="Open Sauce"/>
                <a:sym typeface="Open Sauce"/>
              </a:rPr>
              <a:t>mpatil2024@fau.edu</a:t>
            </a:r>
          </a:p>
        </p:txBody>
      </p:sp>
      <p:sp>
        <p:nvSpPr>
          <p:cNvPr name="TextBox 14" id="14"/>
          <p:cNvSpPr txBox="true"/>
          <p:nvPr/>
        </p:nvSpPr>
        <p:spPr>
          <a:xfrm rot="0">
            <a:off x="13444633" y="7889773"/>
            <a:ext cx="4023696" cy="389255"/>
          </a:xfrm>
          <a:prstGeom prst="rect">
            <a:avLst/>
          </a:prstGeom>
        </p:spPr>
        <p:txBody>
          <a:bodyPr anchor="t" rtlCol="false" tIns="0" lIns="0" bIns="0" rIns="0">
            <a:spAutoFit/>
          </a:bodyPr>
          <a:lstStyle/>
          <a:p>
            <a:pPr algn="just">
              <a:lnSpc>
                <a:spcPts val="3219"/>
              </a:lnSpc>
            </a:pPr>
            <a:r>
              <a:rPr lang="en-US" sz="2299" spc="-91">
                <a:solidFill>
                  <a:srgbClr val="393939"/>
                </a:solidFill>
                <a:latin typeface="Open Sauce"/>
                <a:ea typeface="Open Sauce"/>
                <a:cs typeface="Open Sauce"/>
                <a:sym typeface="Open Sauce"/>
              </a:rPr>
              <a:t>skuntannagar2024@fau.edu</a:t>
            </a:r>
          </a:p>
        </p:txBody>
      </p:sp>
      <p:sp>
        <p:nvSpPr>
          <p:cNvPr name="Freeform 15" id="15"/>
          <p:cNvSpPr/>
          <p:nvPr/>
        </p:nvSpPr>
        <p:spPr>
          <a:xfrm flipH="false" flipV="false" rot="0">
            <a:off x="12540740" y="7775391"/>
            <a:ext cx="665645" cy="665645"/>
          </a:xfrm>
          <a:custGeom>
            <a:avLst/>
            <a:gdLst/>
            <a:ahLst/>
            <a:cxnLst/>
            <a:rect r="r" b="b" t="t" l="l"/>
            <a:pathLst>
              <a:path h="665645" w="665645">
                <a:moveTo>
                  <a:pt x="0" y="0"/>
                </a:moveTo>
                <a:lnTo>
                  <a:pt x="665645" y="0"/>
                </a:lnTo>
                <a:lnTo>
                  <a:pt x="665645" y="665644"/>
                </a:lnTo>
                <a:lnTo>
                  <a:pt x="0" y="66564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2500" t="0" r="-12500" b="0"/>
            </a:stretch>
          </a:blipFill>
        </p:spPr>
      </p:sp>
      <p:sp>
        <p:nvSpPr>
          <p:cNvPr name="Freeform 3" id="3"/>
          <p:cNvSpPr/>
          <p:nvPr/>
        </p:nvSpPr>
        <p:spPr>
          <a:xfrm flipH="false" flipV="false" rot="0">
            <a:off x="2221287" y="4019985"/>
            <a:ext cx="13938921" cy="5754648"/>
          </a:xfrm>
          <a:custGeom>
            <a:avLst/>
            <a:gdLst/>
            <a:ahLst/>
            <a:cxnLst/>
            <a:rect r="r" b="b" t="t" l="l"/>
            <a:pathLst>
              <a:path h="5754648" w="13938921">
                <a:moveTo>
                  <a:pt x="0" y="0"/>
                </a:moveTo>
                <a:lnTo>
                  <a:pt x="13938921" y="0"/>
                </a:lnTo>
                <a:lnTo>
                  <a:pt x="13938921" y="5754649"/>
                </a:lnTo>
                <a:lnTo>
                  <a:pt x="0" y="5754649"/>
                </a:lnTo>
                <a:lnTo>
                  <a:pt x="0" y="0"/>
                </a:lnTo>
                <a:close/>
              </a:path>
            </a:pathLst>
          </a:custGeom>
          <a:blipFill>
            <a:blip r:embed="rId3">
              <a:alphaModFix amt="80000"/>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2422806" y="1832516"/>
            <a:ext cx="13442387" cy="1532544"/>
          </a:xfrm>
          <a:prstGeom prst="rect">
            <a:avLst/>
          </a:prstGeom>
        </p:spPr>
        <p:txBody>
          <a:bodyPr anchor="t" rtlCol="false" tIns="0" lIns="0" bIns="0" rIns="0">
            <a:spAutoFit/>
          </a:bodyPr>
          <a:lstStyle/>
          <a:p>
            <a:pPr algn="ctr">
              <a:lnSpc>
                <a:spcPts val="11272"/>
              </a:lnSpc>
            </a:pPr>
            <a:r>
              <a:rPr lang="en-US" b="true" sz="12387">
                <a:gradFill>
                  <a:gsLst>
                    <a:gs pos="0">
                      <a:srgbClr val="5170FF">
                        <a:alpha val="100000"/>
                      </a:srgbClr>
                    </a:gs>
                    <a:gs pos="100000">
                      <a:srgbClr val="FF66C4">
                        <a:alpha val="100000"/>
                      </a:srgbClr>
                    </a:gs>
                  </a:gsLst>
                  <a:lin ang="0"/>
                </a:gradFill>
                <a:latin typeface="Sarpanch Ultra-Bold"/>
                <a:ea typeface="Sarpanch Ultra-Bold"/>
                <a:cs typeface="Sarpanch Ultra-Bold"/>
                <a:sym typeface="Sarpanch Ultra-Bold"/>
              </a:rPr>
              <a:t>CODESIGHT AI </a:t>
            </a:r>
          </a:p>
        </p:txBody>
      </p:sp>
      <p:sp>
        <p:nvSpPr>
          <p:cNvPr name="TextBox 5" id="5"/>
          <p:cNvSpPr txBox="true"/>
          <p:nvPr/>
        </p:nvSpPr>
        <p:spPr>
          <a:xfrm rot="0">
            <a:off x="2771497" y="4449721"/>
            <a:ext cx="12745007" cy="4602868"/>
          </a:xfrm>
          <a:prstGeom prst="rect">
            <a:avLst/>
          </a:prstGeom>
        </p:spPr>
        <p:txBody>
          <a:bodyPr anchor="t" rtlCol="false" tIns="0" lIns="0" bIns="0" rIns="0">
            <a:spAutoFit/>
          </a:bodyPr>
          <a:lstStyle/>
          <a:p>
            <a:pPr algn="just" marL="0" indent="0" lvl="0">
              <a:lnSpc>
                <a:spcPts val="4073"/>
              </a:lnSpc>
              <a:spcBef>
                <a:spcPct val="0"/>
              </a:spcBef>
            </a:pPr>
            <a:r>
              <a:rPr lang="en-US" sz="2909" strike="noStrike" u="none">
                <a:solidFill>
                  <a:srgbClr val="1800AD"/>
                </a:solidFill>
                <a:latin typeface="Sarpanch"/>
                <a:ea typeface="Sarpanch"/>
                <a:cs typeface="Sarpanch"/>
                <a:sym typeface="Sarpanch"/>
              </a:rPr>
              <a:t>CodeSight AI is a smart developer assistant that simplifies how teams understand, modify, and maintain software projects. Modern codebases are complex, and even small changes can cause unexpected issues. Instead of manually searching through files or guessing the impact, CodeSight AI uses Generative AI to read project structures, analyze change requests, generate code, and even apply updates automatically. With project-aware reasoning and natural-language interaction, it helps developers work faster, reduce mistakes, and manage changes with confidence.</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483739" y="412018"/>
            <a:ext cx="11563441" cy="11563441"/>
          </a:xfrm>
          <a:custGeom>
            <a:avLst/>
            <a:gdLst/>
            <a:ahLst/>
            <a:cxnLst/>
            <a:rect r="r" b="b" t="t" l="l"/>
            <a:pathLst>
              <a:path h="11563441" w="11563441">
                <a:moveTo>
                  <a:pt x="0" y="0"/>
                </a:moveTo>
                <a:lnTo>
                  <a:pt x="11563442" y="0"/>
                </a:lnTo>
                <a:lnTo>
                  <a:pt x="11563442" y="11563441"/>
                </a:lnTo>
                <a:lnTo>
                  <a:pt x="0" y="115634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09951" y="-3529330"/>
            <a:ext cx="11563441" cy="11563441"/>
          </a:xfrm>
          <a:custGeom>
            <a:avLst/>
            <a:gdLst/>
            <a:ahLst/>
            <a:cxnLst/>
            <a:rect r="r" b="b" t="t" l="l"/>
            <a:pathLst>
              <a:path h="11563441" w="11563441">
                <a:moveTo>
                  <a:pt x="0" y="0"/>
                </a:moveTo>
                <a:lnTo>
                  <a:pt x="11563441" y="0"/>
                </a:lnTo>
                <a:lnTo>
                  <a:pt x="11563441"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891284" y="510964"/>
            <a:ext cx="9300522" cy="9265072"/>
          </a:xfrm>
          <a:custGeom>
            <a:avLst/>
            <a:gdLst/>
            <a:ahLst/>
            <a:cxnLst/>
            <a:rect r="r" b="b" t="t" l="l"/>
            <a:pathLst>
              <a:path h="9265072" w="9300522">
                <a:moveTo>
                  <a:pt x="0" y="0"/>
                </a:moveTo>
                <a:lnTo>
                  <a:pt x="9300523" y="0"/>
                </a:lnTo>
                <a:lnTo>
                  <a:pt x="9300523" y="9265072"/>
                </a:lnTo>
                <a:lnTo>
                  <a:pt x="0" y="9265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8814938" y="6746188"/>
            <a:ext cx="8444362" cy="2000269"/>
          </a:xfrm>
          <a:prstGeom prst="rect">
            <a:avLst/>
          </a:prstGeom>
        </p:spPr>
        <p:txBody>
          <a:bodyPr anchor="t" rtlCol="false" tIns="0" lIns="0" bIns="0" rIns="0">
            <a:spAutoFit/>
          </a:bodyPr>
          <a:lstStyle/>
          <a:p>
            <a:pPr algn="l">
              <a:lnSpc>
                <a:spcPts val="7695"/>
              </a:lnSpc>
            </a:pPr>
            <a:r>
              <a:rPr lang="en-US" sz="8100">
                <a:solidFill>
                  <a:srgbClr val="FFFFFF"/>
                </a:solidFill>
                <a:latin typeface="Sarpanch"/>
                <a:ea typeface="Sarpanch"/>
                <a:cs typeface="Sarpanch"/>
                <a:sym typeface="Sarpanch"/>
              </a:rPr>
              <a:t>Problem Statement </a:t>
            </a:r>
          </a:p>
        </p:txBody>
      </p:sp>
      <p:sp>
        <p:nvSpPr>
          <p:cNvPr name="TextBox 6" id="6"/>
          <p:cNvSpPr txBox="true"/>
          <p:nvPr/>
        </p:nvSpPr>
        <p:spPr>
          <a:xfrm rot="0">
            <a:off x="11610647" y="981075"/>
            <a:ext cx="5446489" cy="2267585"/>
          </a:xfrm>
          <a:prstGeom prst="rect">
            <a:avLst/>
          </a:prstGeom>
        </p:spPr>
        <p:txBody>
          <a:bodyPr anchor="t" rtlCol="false" tIns="0" lIns="0" bIns="0" rIns="0">
            <a:spAutoFit/>
          </a:bodyPr>
          <a:lstStyle/>
          <a:p>
            <a:pPr algn="r">
              <a:lnSpc>
                <a:spcPts val="3639"/>
              </a:lnSpc>
              <a:spcBef>
                <a:spcPct val="0"/>
              </a:spcBef>
            </a:pPr>
            <a:r>
              <a:rPr lang="en-US" sz="2599">
                <a:solidFill>
                  <a:srgbClr val="FFFFFF"/>
                </a:solidFill>
                <a:latin typeface="Sarpanch"/>
                <a:ea typeface="Sarpanch"/>
                <a:cs typeface="Sarpanch"/>
                <a:sym typeface="Sarpanch"/>
              </a:rPr>
              <a:t>“Understanding the impact of software changes is one of the hardest and most time-consuming tasks in modern development.”</a:t>
            </a:r>
          </a:p>
        </p:txBody>
      </p:sp>
      <p:sp>
        <p:nvSpPr>
          <p:cNvPr name="TextBox 7" id="7"/>
          <p:cNvSpPr txBox="true"/>
          <p:nvPr/>
        </p:nvSpPr>
        <p:spPr>
          <a:xfrm rot="0">
            <a:off x="9335396" y="3551574"/>
            <a:ext cx="8194269" cy="3126701"/>
          </a:xfrm>
          <a:prstGeom prst="rect">
            <a:avLst/>
          </a:prstGeom>
        </p:spPr>
        <p:txBody>
          <a:bodyPr anchor="t" rtlCol="false" tIns="0" lIns="0" bIns="0" rIns="0">
            <a:spAutoFit/>
          </a:bodyPr>
          <a:lstStyle/>
          <a:p>
            <a:pPr algn="l" marL="545478" indent="-272739" lvl="1">
              <a:lnSpc>
                <a:spcPts val="3537"/>
              </a:lnSpc>
              <a:buFont typeface="Arial"/>
              <a:buChar char="•"/>
            </a:pPr>
            <a:r>
              <a:rPr lang="en-US" sz="2526">
                <a:solidFill>
                  <a:srgbClr val="FFFFFF"/>
                </a:solidFill>
                <a:latin typeface="Sarpanch"/>
                <a:ea typeface="Sarpanch"/>
                <a:cs typeface="Sarpanch"/>
                <a:sym typeface="Sarpanch"/>
              </a:rPr>
              <a:t>Small changes lead to hidden breakages.</a:t>
            </a:r>
          </a:p>
          <a:p>
            <a:pPr algn="l" marL="545478" indent="-272739" lvl="1">
              <a:lnSpc>
                <a:spcPts val="3537"/>
              </a:lnSpc>
              <a:buFont typeface="Arial"/>
              <a:buChar char="•"/>
            </a:pPr>
            <a:r>
              <a:rPr lang="en-US" sz="2526">
                <a:solidFill>
                  <a:srgbClr val="FFFFFF"/>
                </a:solidFill>
                <a:latin typeface="Sarpanch"/>
                <a:ea typeface="Sarpanch"/>
                <a:cs typeface="Sarpanch"/>
                <a:sym typeface="Sarpanch"/>
              </a:rPr>
              <a:t>Manual impact tracing is slow and error-prone.</a:t>
            </a:r>
          </a:p>
          <a:p>
            <a:pPr algn="l" marL="545478" indent="-272739" lvl="1">
              <a:lnSpc>
                <a:spcPts val="3537"/>
              </a:lnSpc>
              <a:buFont typeface="Arial"/>
              <a:buChar char="•"/>
            </a:pPr>
            <a:r>
              <a:rPr lang="en-US" sz="2526">
                <a:solidFill>
                  <a:srgbClr val="FFFFFF"/>
                </a:solidFill>
                <a:latin typeface="Sarpanch"/>
                <a:ea typeface="Sarpanch"/>
                <a:cs typeface="Sarpanch"/>
                <a:sym typeface="Sarpanch"/>
              </a:rPr>
              <a:t>Tools don’t understand natural language.</a:t>
            </a:r>
          </a:p>
          <a:p>
            <a:pPr algn="l" marL="545478" indent="-272739" lvl="1">
              <a:lnSpc>
                <a:spcPts val="3537"/>
              </a:lnSpc>
              <a:buFont typeface="Arial"/>
              <a:buChar char="•"/>
            </a:pPr>
            <a:r>
              <a:rPr lang="en-US" sz="2526">
                <a:solidFill>
                  <a:srgbClr val="FFFFFF"/>
                </a:solidFill>
                <a:latin typeface="Sarpanch"/>
                <a:ea typeface="Sarpanch"/>
                <a:cs typeface="Sarpanch"/>
                <a:sym typeface="Sarpanch"/>
              </a:rPr>
              <a:t>No unified AI assistant for change management.</a:t>
            </a:r>
          </a:p>
          <a:p>
            <a:pPr algn="l" marL="545478" indent="-272739" lvl="1">
              <a:lnSpc>
                <a:spcPts val="3537"/>
              </a:lnSpc>
              <a:buFont typeface="Arial"/>
              <a:buChar char="•"/>
            </a:pPr>
            <a:r>
              <a:rPr lang="en-US" sz="2526">
                <a:solidFill>
                  <a:srgbClr val="FFFFFF"/>
                </a:solidFill>
                <a:latin typeface="Sarpanch"/>
                <a:ea typeface="Sarpanch"/>
                <a:cs typeface="Sarpanch"/>
                <a:sym typeface="Sarpanch"/>
              </a:rPr>
              <a:t>Privacy limits external AI usage.</a:t>
            </a:r>
          </a:p>
          <a:p>
            <a:pPr algn="l">
              <a:lnSpc>
                <a:spcPts val="3537"/>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8273875" y="471286"/>
            <a:ext cx="11563441" cy="11563441"/>
          </a:xfrm>
          <a:custGeom>
            <a:avLst/>
            <a:gdLst/>
            <a:ahLst/>
            <a:cxnLst/>
            <a:rect r="r" b="b" t="t" l="l"/>
            <a:pathLst>
              <a:path h="11563441" w="11563441">
                <a:moveTo>
                  <a:pt x="0" y="0"/>
                </a:moveTo>
                <a:lnTo>
                  <a:pt x="11563441" y="0"/>
                </a:lnTo>
                <a:lnTo>
                  <a:pt x="11563441" y="11563441"/>
                </a:lnTo>
                <a:lnTo>
                  <a:pt x="0" y="115634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9461747" y="1474851"/>
            <a:ext cx="9187697" cy="9187697"/>
          </a:xfrm>
          <a:custGeom>
            <a:avLst/>
            <a:gdLst/>
            <a:ahLst/>
            <a:cxnLst/>
            <a:rect r="r" b="b" t="t" l="l"/>
            <a:pathLst>
              <a:path h="9187697" w="9187697">
                <a:moveTo>
                  <a:pt x="9187697" y="0"/>
                </a:moveTo>
                <a:lnTo>
                  <a:pt x="0" y="0"/>
                </a:lnTo>
                <a:lnTo>
                  <a:pt x="0" y="9187697"/>
                </a:lnTo>
                <a:lnTo>
                  <a:pt x="9187697" y="9187697"/>
                </a:lnTo>
                <a:lnTo>
                  <a:pt x="9187697" y="0"/>
                </a:lnTo>
                <a:close/>
              </a:path>
            </a:pathLst>
          </a:custGeom>
          <a:blipFill>
            <a:blip r:embed="rId4"/>
            <a:stretch>
              <a:fillRect l="0" t="0" r="0" b="0"/>
            </a:stretch>
          </a:blipFill>
        </p:spPr>
      </p:sp>
      <p:sp>
        <p:nvSpPr>
          <p:cNvPr name="Freeform 4" id="4"/>
          <p:cNvSpPr/>
          <p:nvPr/>
        </p:nvSpPr>
        <p:spPr>
          <a:xfrm flipH="false" flipV="false" rot="0">
            <a:off x="-6532397" y="-4536892"/>
            <a:ext cx="11563441" cy="11563441"/>
          </a:xfrm>
          <a:custGeom>
            <a:avLst/>
            <a:gdLst/>
            <a:ahLst/>
            <a:cxnLst/>
            <a:rect r="r" b="b" t="t" l="l"/>
            <a:pathLst>
              <a:path h="11563441" w="11563441">
                <a:moveTo>
                  <a:pt x="0" y="0"/>
                </a:moveTo>
                <a:lnTo>
                  <a:pt x="11563442" y="0"/>
                </a:lnTo>
                <a:lnTo>
                  <a:pt x="11563442" y="11563441"/>
                </a:lnTo>
                <a:lnTo>
                  <a:pt x="0" y="115634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434429" y="1732026"/>
            <a:ext cx="7193232" cy="2568576"/>
          </a:xfrm>
          <a:prstGeom prst="rect">
            <a:avLst/>
          </a:prstGeom>
        </p:spPr>
        <p:txBody>
          <a:bodyPr anchor="t" rtlCol="false" tIns="0" lIns="0" bIns="0" rIns="0">
            <a:spAutoFit/>
          </a:bodyPr>
          <a:lstStyle/>
          <a:p>
            <a:pPr algn="l">
              <a:lnSpc>
                <a:spcPts val="9880"/>
              </a:lnSpc>
            </a:pPr>
            <a:r>
              <a:rPr lang="en-US" sz="10400">
                <a:solidFill>
                  <a:srgbClr val="FFFFFF"/>
                </a:solidFill>
                <a:latin typeface="Sarpanch"/>
                <a:ea typeface="Sarpanch"/>
                <a:cs typeface="Sarpanch"/>
                <a:sym typeface="Sarpanch"/>
              </a:rPr>
              <a:t>Project Overview</a:t>
            </a:r>
          </a:p>
        </p:txBody>
      </p:sp>
      <p:sp>
        <p:nvSpPr>
          <p:cNvPr name="TextBox 6" id="6"/>
          <p:cNvSpPr txBox="true"/>
          <p:nvPr/>
        </p:nvSpPr>
        <p:spPr>
          <a:xfrm rot="0">
            <a:off x="689552" y="4781447"/>
            <a:ext cx="8454448" cy="3749040"/>
          </a:xfrm>
          <a:prstGeom prst="rect">
            <a:avLst/>
          </a:prstGeom>
        </p:spPr>
        <p:txBody>
          <a:bodyPr anchor="t" rtlCol="false" tIns="0" lIns="0" bIns="0" rIns="0">
            <a:spAutoFit/>
          </a:bodyPr>
          <a:lstStyle/>
          <a:p>
            <a:pPr algn="just">
              <a:lnSpc>
                <a:spcPts val="3359"/>
              </a:lnSpc>
            </a:pPr>
            <a:r>
              <a:rPr lang="en-US" sz="2400" spc="-112">
                <a:solidFill>
                  <a:srgbClr val="FFFFFF"/>
                </a:solidFill>
                <a:latin typeface="Sarpanch"/>
                <a:ea typeface="Sarpanch"/>
                <a:cs typeface="Sarpanch"/>
                <a:sym typeface="Sarpanch"/>
              </a:rPr>
              <a:t>CodeSight AI is an end-to-end GenAI-powered developer assistant that helps engineers understand, analyze, and automatically update large codebases.</a:t>
            </a:r>
          </a:p>
          <a:p>
            <a:pPr algn="just">
              <a:lnSpc>
                <a:spcPts val="3359"/>
              </a:lnSpc>
            </a:pPr>
            <a:r>
              <a:rPr lang="en-US" sz="2400" spc="-112">
                <a:solidFill>
                  <a:srgbClr val="FFFFFF"/>
                </a:solidFill>
                <a:latin typeface="Sarpanch"/>
                <a:ea typeface="Sarpanch"/>
                <a:cs typeface="Sarpanch"/>
                <a:sym typeface="Sarpanch"/>
              </a:rPr>
              <a:t>It combines multi-agent architecture, impact analysis, automatic code fixing, GitHub import, and a beautiful Streamlit UI.</a:t>
            </a:r>
          </a:p>
          <a:p>
            <a:pPr algn="just">
              <a:lnSpc>
                <a:spcPts val="3359"/>
              </a:lnSpc>
              <a:spcBef>
                <a:spcPct val="0"/>
              </a:spcBef>
            </a:pPr>
            <a:r>
              <a:rPr lang="en-US" sz="2400" spc="-112">
                <a:solidFill>
                  <a:srgbClr val="FFFFFF"/>
                </a:solidFill>
                <a:latin typeface="Sarpanch"/>
                <a:ea typeface="Sarpanch"/>
                <a:cs typeface="Sarpanch"/>
                <a:sym typeface="Sarpanch"/>
              </a:rPr>
              <a:t>This tool works with ANY GitHub repository (public or private) and supports any programming language.</a:t>
            </a:r>
          </a:p>
          <a:p>
            <a:pPr algn="just">
              <a:lnSpc>
                <a:spcPts val="3359"/>
              </a:lnSpc>
              <a:spcBef>
                <a:spcPct val="0"/>
              </a:spcBef>
            </a:pPr>
          </a:p>
        </p:txBody>
      </p:sp>
      <p:sp>
        <p:nvSpPr>
          <p:cNvPr name="TextBox 7" id="7"/>
          <p:cNvSpPr txBox="true"/>
          <p:nvPr/>
        </p:nvSpPr>
        <p:spPr>
          <a:xfrm rot="0">
            <a:off x="1706147" y="7992520"/>
            <a:ext cx="3755624" cy="343008"/>
          </a:xfrm>
          <a:prstGeom prst="rect">
            <a:avLst/>
          </a:prstGeom>
        </p:spPr>
        <p:txBody>
          <a:bodyPr anchor="t" rtlCol="false" tIns="0" lIns="0" bIns="0" rIns="0">
            <a:spAutoFit/>
          </a:bodyPr>
          <a:lstStyle/>
          <a:p>
            <a:pPr algn="ctr">
              <a:lnSpc>
                <a:spcPts val="2860"/>
              </a:lnSpc>
              <a:spcBef>
                <a:spcPct val="0"/>
              </a:spcBef>
            </a:pPr>
            <a:r>
              <a:rPr lang="en-US" sz="2043">
                <a:solidFill>
                  <a:srgbClr val="000000"/>
                </a:solidFill>
                <a:latin typeface="Sarpanch"/>
                <a:ea typeface="Sarpanch"/>
                <a:cs typeface="Sarpanch"/>
                <a:sym typeface="Sarpanch"/>
              </a:rPr>
              <a:t>www.reallygreatsite.com</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0D7DD"/>
        </a:solidFill>
      </p:bgPr>
    </p:bg>
    <p:spTree>
      <p:nvGrpSpPr>
        <p:cNvPr id="1" name=""/>
        <p:cNvGrpSpPr/>
        <p:nvPr/>
      </p:nvGrpSpPr>
      <p:grpSpPr>
        <a:xfrm>
          <a:off x="0" y="0"/>
          <a:ext cx="0" cy="0"/>
          <a:chOff x="0" y="0"/>
          <a:chExt cx="0" cy="0"/>
        </a:xfrm>
      </p:grpSpPr>
      <p:sp>
        <p:nvSpPr>
          <p:cNvPr name="Freeform 2" id="2"/>
          <p:cNvSpPr/>
          <p:nvPr/>
        </p:nvSpPr>
        <p:spPr>
          <a:xfrm flipH="true" flipV="false" rot="2700000">
            <a:off x="-2109444" y="5046072"/>
            <a:ext cx="9290530" cy="6858100"/>
          </a:xfrm>
          <a:custGeom>
            <a:avLst/>
            <a:gdLst/>
            <a:ahLst/>
            <a:cxnLst/>
            <a:rect r="r" b="b" t="t" l="l"/>
            <a:pathLst>
              <a:path h="6858100" w="9290530">
                <a:moveTo>
                  <a:pt x="9290530" y="0"/>
                </a:moveTo>
                <a:lnTo>
                  <a:pt x="0" y="0"/>
                </a:lnTo>
                <a:lnTo>
                  <a:pt x="0" y="6858101"/>
                </a:lnTo>
                <a:lnTo>
                  <a:pt x="9290530" y="6858101"/>
                </a:lnTo>
                <a:lnTo>
                  <a:pt x="9290530" y="0"/>
                </a:lnTo>
                <a:close/>
              </a:path>
            </a:pathLst>
          </a:custGeom>
          <a:blipFill>
            <a:blip r:embed="rId2">
              <a:alphaModFix amt="24000"/>
            </a:blip>
            <a:stretch>
              <a:fillRect l="0" t="0" r="0" b="0"/>
            </a:stretch>
          </a:blipFill>
        </p:spPr>
      </p:sp>
      <p:sp>
        <p:nvSpPr>
          <p:cNvPr name="Freeform 3" id="3"/>
          <p:cNvSpPr/>
          <p:nvPr/>
        </p:nvSpPr>
        <p:spPr>
          <a:xfrm flipH="false" flipV="false" rot="0">
            <a:off x="953566" y="647822"/>
            <a:ext cx="644940" cy="644940"/>
          </a:xfrm>
          <a:custGeom>
            <a:avLst/>
            <a:gdLst/>
            <a:ahLst/>
            <a:cxnLst/>
            <a:rect r="r" b="b" t="t" l="l"/>
            <a:pathLst>
              <a:path h="644940" w="644940">
                <a:moveTo>
                  <a:pt x="0" y="0"/>
                </a:moveTo>
                <a:lnTo>
                  <a:pt x="644939" y="0"/>
                </a:lnTo>
                <a:lnTo>
                  <a:pt x="644939" y="644940"/>
                </a:lnTo>
                <a:lnTo>
                  <a:pt x="0" y="644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623479" y="717083"/>
            <a:ext cx="11766109" cy="8638416"/>
            <a:chOff x="0" y="0"/>
            <a:chExt cx="3008058" cy="2208450"/>
          </a:xfrm>
        </p:grpSpPr>
        <p:sp>
          <p:nvSpPr>
            <p:cNvPr name="Freeform 5" id="5"/>
            <p:cNvSpPr/>
            <p:nvPr/>
          </p:nvSpPr>
          <p:spPr>
            <a:xfrm flipH="false" flipV="false" rot="0">
              <a:off x="0" y="0"/>
              <a:ext cx="3008058" cy="2208450"/>
            </a:xfrm>
            <a:custGeom>
              <a:avLst/>
              <a:gdLst/>
              <a:ahLst/>
              <a:cxnLst/>
              <a:rect r="r" b="b" t="t" l="l"/>
              <a:pathLst>
                <a:path h="2208450" w="3008058">
                  <a:moveTo>
                    <a:pt x="61193" y="0"/>
                  </a:moveTo>
                  <a:lnTo>
                    <a:pt x="2946865" y="0"/>
                  </a:lnTo>
                  <a:cubicBezTo>
                    <a:pt x="2980661" y="0"/>
                    <a:pt x="3008058" y="27397"/>
                    <a:pt x="3008058" y="61193"/>
                  </a:cubicBezTo>
                  <a:lnTo>
                    <a:pt x="3008058" y="2147257"/>
                  </a:lnTo>
                  <a:cubicBezTo>
                    <a:pt x="3008058" y="2181053"/>
                    <a:pt x="2980661" y="2208450"/>
                    <a:pt x="2946865" y="2208450"/>
                  </a:cubicBezTo>
                  <a:lnTo>
                    <a:pt x="61193" y="2208450"/>
                  </a:lnTo>
                  <a:cubicBezTo>
                    <a:pt x="27397" y="2208450"/>
                    <a:pt x="0" y="2181053"/>
                    <a:pt x="0" y="2147257"/>
                  </a:cubicBezTo>
                  <a:lnTo>
                    <a:pt x="0" y="61193"/>
                  </a:lnTo>
                  <a:cubicBezTo>
                    <a:pt x="0" y="27397"/>
                    <a:pt x="27397" y="0"/>
                    <a:pt x="61193" y="0"/>
                  </a:cubicBezTo>
                  <a:close/>
                </a:path>
              </a:pathLst>
            </a:custGeom>
            <a:solidFill>
              <a:srgbClr val="D0D7DD"/>
            </a:solidFill>
            <a:ln w="19050" cap="rnd">
              <a:solidFill>
                <a:srgbClr val="424242"/>
              </a:solidFill>
              <a:prstDash val="solid"/>
              <a:round/>
            </a:ln>
          </p:spPr>
        </p:sp>
        <p:sp>
          <p:nvSpPr>
            <p:cNvPr name="TextBox 6" id="6"/>
            <p:cNvSpPr txBox="true"/>
            <p:nvPr/>
          </p:nvSpPr>
          <p:spPr>
            <a:xfrm>
              <a:off x="0" y="-28575"/>
              <a:ext cx="3008058" cy="2237025"/>
            </a:xfrm>
            <a:prstGeom prst="rect">
              <a:avLst/>
            </a:prstGeom>
          </p:spPr>
          <p:txBody>
            <a:bodyPr anchor="ctr" rtlCol="false" tIns="50800" lIns="50800" bIns="50800" rIns="50800"/>
            <a:lstStyle/>
            <a:p>
              <a:pPr algn="ctr">
                <a:lnSpc>
                  <a:spcPts val="2015"/>
                </a:lnSpc>
              </a:pPr>
            </a:p>
          </p:txBody>
        </p:sp>
      </p:grpSp>
      <p:sp>
        <p:nvSpPr>
          <p:cNvPr name="Freeform 7" id="7"/>
          <p:cNvSpPr/>
          <p:nvPr/>
        </p:nvSpPr>
        <p:spPr>
          <a:xfrm flipH="false" flipV="false" rot="0">
            <a:off x="6208150" y="5036291"/>
            <a:ext cx="891351" cy="865421"/>
          </a:xfrm>
          <a:custGeom>
            <a:avLst/>
            <a:gdLst/>
            <a:ahLst/>
            <a:cxnLst/>
            <a:rect r="r" b="b" t="t" l="l"/>
            <a:pathLst>
              <a:path h="865421" w="891351">
                <a:moveTo>
                  <a:pt x="0" y="0"/>
                </a:moveTo>
                <a:lnTo>
                  <a:pt x="891351" y="0"/>
                </a:lnTo>
                <a:lnTo>
                  <a:pt x="891351" y="865421"/>
                </a:lnTo>
                <a:lnTo>
                  <a:pt x="0" y="8654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138370" y="2053461"/>
            <a:ext cx="1030911" cy="1121836"/>
          </a:xfrm>
          <a:custGeom>
            <a:avLst/>
            <a:gdLst/>
            <a:ahLst/>
            <a:cxnLst/>
            <a:rect r="r" b="b" t="t" l="l"/>
            <a:pathLst>
              <a:path h="1121836" w="1030911">
                <a:moveTo>
                  <a:pt x="0" y="0"/>
                </a:moveTo>
                <a:lnTo>
                  <a:pt x="1030911" y="0"/>
                </a:lnTo>
                <a:lnTo>
                  <a:pt x="1030911" y="1121836"/>
                </a:lnTo>
                <a:lnTo>
                  <a:pt x="0" y="112183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231589" y="7759087"/>
            <a:ext cx="937691" cy="937691"/>
          </a:xfrm>
          <a:custGeom>
            <a:avLst/>
            <a:gdLst/>
            <a:ahLst/>
            <a:cxnLst/>
            <a:rect r="r" b="b" t="t" l="l"/>
            <a:pathLst>
              <a:path h="937691" w="937691">
                <a:moveTo>
                  <a:pt x="0" y="0"/>
                </a:moveTo>
                <a:lnTo>
                  <a:pt x="937692" y="0"/>
                </a:lnTo>
                <a:lnTo>
                  <a:pt x="937692" y="937691"/>
                </a:lnTo>
                <a:lnTo>
                  <a:pt x="0" y="9376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772591" y="5334000"/>
            <a:ext cx="5365779" cy="2775096"/>
          </a:xfrm>
          <a:prstGeom prst="rect">
            <a:avLst/>
          </a:prstGeom>
        </p:spPr>
        <p:txBody>
          <a:bodyPr anchor="t" rtlCol="false" tIns="0" lIns="0" bIns="0" rIns="0">
            <a:spAutoFit/>
          </a:bodyPr>
          <a:lstStyle/>
          <a:p>
            <a:pPr algn="l">
              <a:lnSpc>
                <a:spcPts val="7144"/>
              </a:lnSpc>
            </a:pPr>
            <a:r>
              <a:rPr lang="en-US" sz="7600" spc="-357" b="true">
                <a:solidFill>
                  <a:srgbClr val="424242"/>
                </a:solidFill>
                <a:latin typeface="Open Sauce Heavy"/>
                <a:ea typeface="Open Sauce Heavy"/>
                <a:cs typeface="Open Sauce Heavy"/>
                <a:sym typeface="Open Sauce Heavy"/>
              </a:rPr>
              <a:t>Our Innovative Solutions</a:t>
            </a:r>
          </a:p>
        </p:txBody>
      </p:sp>
      <p:sp>
        <p:nvSpPr>
          <p:cNvPr name="TextBox 11" id="11"/>
          <p:cNvSpPr txBox="true"/>
          <p:nvPr/>
        </p:nvSpPr>
        <p:spPr>
          <a:xfrm rot="0">
            <a:off x="1675526" y="650408"/>
            <a:ext cx="2336734" cy="1197554"/>
          </a:xfrm>
          <a:prstGeom prst="rect">
            <a:avLst/>
          </a:prstGeom>
        </p:spPr>
        <p:txBody>
          <a:bodyPr anchor="t" rtlCol="false" tIns="0" lIns="0" bIns="0" rIns="0">
            <a:spAutoFit/>
          </a:bodyPr>
          <a:lstStyle/>
          <a:p>
            <a:pPr algn="l">
              <a:lnSpc>
                <a:spcPts val="4868"/>
              </a:lnSpc>
            </a:pPr>
            <a:r>
              <a:rPr lang="en-US" sz="3477" spc="-163" b="true">
                <a:solidFill>
                  <a:srgbClr val="424242"/>
                </a:solidFill>
                <a:latin typeface="Open Sauce Heavy"/>
                <a:ea typeface="Open Sauce Heavy"/>
                <a:cs typeface="Open Sauce Heavy"/>
                <a:sym typeface="Open Sauce Heavy"/>
              </a:rPr>
              <a:t>Code Innovators</a:t>
            </a:r>
          </a:p>
        </p:txBody>
      </p:sp>
      <p:sp>
        <p:nvSpPr>
          <p:cNvPr name="TextBox 12" id="12"/>
          <p:cNvSpPr txBox="true"/>
          <p:nvPr/>
        </p:nvSpPr>
        <p:spPr>
          <a:xfrm rot="0">
            <a:off x="7834165" y="1123503"/>
            <a:ext cx="5295735" cy="402318"/>
          </a:xfrm>
          <a:prstGeom prst="rect">
            <a:avLst/>
          </a:prstGeom>
        </p:spPr>
        <p:txBody>
          <a:bodyPr anchor="t" rtlCol="false" tIns="0" lIns="0" bIns="0" rIns="0">
            <a:spAutoFit/>
          </a:bodyPr>
          <a:lstStyle/>
          <a:p>
            <a:pPr algn="l">
              <a:lnSpc>
                <a:spcPts val="3214"/>
              </a:lnSpc>
            </a:pPr>
            <a:r>
              <a:rPr lang="en-US" sz="2678" spc="-125" b="true">
                <a:solidFill>
                  <a:srgbClr val="424242"/>
                </a:solidFill>
                <a:latin typeface="Open Sauce Heavy"/>
                <a:ea typeface="Open Sauce Heavy"/>
                <a:cs typeface="Open Sauce Heavy"/>
                <a:sym typeface="Open Sauce Heavy"/>
              </a:rPr>
              <a:t>Solution 01</a:t>
            </a:r>
          </a:p>
        </p:txBody>
      </p:sp>
      <p:sp>
        <p:nvSpPr>
          <p:cNvPr name="TextBox 13" id="13"/>
          <p:cNvSpPr txBox="true"/>
          <p:nvPr/>
        </p:nvSpPr>
        <p:spPr>
          <a:xfrm rot="0">
            <a:off x="7834165" y="4093278"/>
            <a:ext cx="5295735" cy="402318"/>
          </a:xfrm>
          <a:prstGeom prst="rect">
            <a:avLst/>
          </a:prstGeom>
        </p:spPr>
        <p:txBody>
          <a:bodyPr anchor="t" rtlCol="false" tIns="0" lIns="0" bIns="0" rIns="0">
            <a:spAutoFit/>
          </a:bodyPr>
          <a:lstStyle/>
          <a:p>
            <a:pPr algn="l">
              <a:lnSpc>
                <a:spcPts val="3214"/>
              </a:lnSpc>
            </a:pPr>
            <a:r>
              <a:rPr lang="en-US" sz="2678" spc="-125" b="true">
                <a:solidFill>
                  <a:srgbClr val="424242"/>
                </a:solidFill>
                <a:latin typeface="Open Sauce Heavy"/>
                <a:ea typeface="Open Sauce Heavy"/>
                <a:cs typeface="Open Sauce Heavy"/>
                <a:sym typeface="Open Sauce Heavy"/>
              </a:rPr>
              <a:t>Solution 02</a:t>
            </a:r>
          </a:p>
        </p:txBody>
      </p:sp>
      <p:sp>
        <p:nvSpPr>
          <p:cNvPr name="TextBox 14" id="14"/>
          <p:cNvSpPr txBox="true"/>
          <p:nvPr/>
        </p:nvSpPr>
        <p:spPr>
          <a:xfrm rot="0">
            <a:off x="7834165" y="1697271"/>
            <a:ext cx="8869933" cy="2436617"/>
          </a:xfrm>
          <a:prstGeom prst="rect">
            <a:avLst/>
          </a:prstGeom>
        </p:spPr>
        <p:txBody>
          <a:bodyPr anchor="t" rtlCol="false" tIns="0" lIns="0" bIns="0" rIns="0">
            <a:spAutoFit/>
          </a:bodyPr>
          <a:lstStyle/>
          <a:p>
            <a:pPr algn="l">
              <a:lnSpc>
                <a:spcPts val="3248"/>
              </a:lnSpc>
            </a:pPr>
            <a:r>
              <a:rPr lang="en-US" sz="2320" spc="-109" b="true">
                <a:solidFill>
                  <a:srgbClr val="424242"/>
                </a:solidFill>
                <a:latin typeface="Open Sauce Bold"/>
                <a:ea typeface="Open Sauce Bold"/>
                <a:cs typeface="Open Sauce Bold"/>
                <a:sym typeface="Open Sauce Bold"/>
              </a:rPr>
              <a:t>AI-Powered Impact Analysis</a:t>
            </a:r>
          </a:p>
          <a:p>
            <a:pPr algn="l" marL="500930" indent="-250465" lvl="1">
              <a:lnSpc>
                <a:spcPts val="3248"/>
              </a:lnSpc>
              <a:buFont typeface="Arial"/>
              <a:buChar char="•"/>
            </a:pPr>
            <a:r>
              <a:rPr lang="en-US" sz="2320" spc="-109">
                <a:solidFill>
                  <a:srgbClr val="424242"/>
                </a:solidFill>
                <a:latin typeface="Open Sauce Light"/>
                <a:ea typeface="Open Sauce Light"/>
                <a:cs typeface="Open Sauce Light"/>
                <a:sym typeface="Open Sauce Light"/>
              </a:rPr>
              <a:t>Understands natural-language requirements</a:t>
            </a:r>
          </a:p>
          <a:p>
            <a:pPr algn="l" marL="500930" indent="-250465" lvl="1">
              <a:lnSpc>
                <a:spcPts val="3248"/>
              </a:lnSpc>
              <a:buFont typeface="Arial"/>
              <a:buChar char="•"/>
            </a:pPr>
            <a:r>
              <a:rPr lang="en-US" sz="2320" spc="-109">
                <a:solidFill>
                  <a:srgbClr val="424242"/>
                </a:solidFill>
                <a:latin typeface="Open Sauce Light"/>
                <a:ea typeface="Open Sauce Light"/>
                <a:cs typeface="Open Sauce Light"/>
                <a:sym typeface="Open Sauce Light"/>
              </a:rPr>
              <a:t>Scans the entire repo and identifies impacted files</a:t>
            </a:r>
          </a:p>
          <a:p>
            <a:pPr algn="l" marL="500930" indent="-250465" lvl="1">
              <a:lnSpc>
                <a:spcPts val="3248"/>
              </a:lnSpc>
              <a:buFont typeface="Arial"/>
              <a:buChar char="•"/>
            </a:pPr>
            <a:r>
              <a:rPr lang="en-US" sz="2320" spc="-109">
                <a:solidFill>
                  <a:srgbClr val="424242"/>
                </a:solidFill>
                <a:latin typeface="Open Sauce Light"/>
                <a:ea typeface="Open Sauce Light"/>
                <a:cs typeface="Open Sauce Light"/>
                <a:sym typeface="Open Sauce Light"/>
              </a:rPr>
              <a:t>Categorizes changes as High / Medium / Low impact</a:t>
            </a:r>
          </a:p>
          <a:p>
            <a:pPr algn="l" marL="500930" indent="-250465" lvl="1">
              <a:lnSpc>
                <a:spcPts val="3248"/>
              </a:lnSpc>
              <a:buFont typeface="Arial"/>
              <a:buChar char="•"/>
            </a:pPr>
            <a:r>
              <a:rPr lang="en-US" sz="2320" spc="-109">
                <a:solidFill>
                  <a:srgbClr val="424242"/>
                </a:solidFill>
                <a:latin typeface="Open Sauce Light"/>
                <a:ea typeface="Open Sauce Light"/>
                <a:cs typeface="Open Sauce Light"/>
                <a:sym typeface="Open Sauce Light"/>
              </a:rPr>
              <a:t>Prevents regressions and missed dependencies</a:t>
            </a:r>
          </a:p>
          <a:p>
            <a:pPr algn="l">
              <a:lnSpc>
                <a:spcPts val="3248"/>
              </a:lnSpc>
            </a:pPr>
          </a:p>
        </p:txBody>
      </p:sp>
      <p:sp>
        <p:nvSpPr>
          <p:cNvPr name="TextBox 15" id="15"/>
          <p:cNvSpPr txBox="true"/>
          <p:nvPr/>
        </p:nvSpPr>
        <p:spPr>
          <a:xfrm rot="0">
            <a:off x="7834165" y="4590846"/>
            <a:ext cx="8888983" cy="2083111"/>
          </a:xfrm>
          <a:prstGeom prst="rect">
            <a:avLst/>
          </a:prstGeom>
        </p:spPr>
        <p:txBody>
          <a:bodyPr anchor="t" rtlCol="false" tIns="0" lIns="0" bIns="0" rIns="0">
            <a:spAutoFit/>
          </a:bodyPr>
          <a:lstStyle/>
          <a:p>
            <a:pPr algn="l">
              <a:lnSpc>
                <a:spcPts val="3307"/>
              </a:lnSpc>
            </a:pPr>
            <a:r>
              <a:rPr lang="en-US" sz="2362" spc="-111" b="true">
                <a:solidFill>
                  <a:srgbClr val="424242"/>
                </a:solidFill>
                <a:latin typeface="Open Sauce Bold"/>
                <a:ea typeface="Open Sauce Bold"/>
                <a:cs typeface="Open Sauce Bold"/>
                <a:sym typeface="Open Sauce Bold"/>
              </a:rPr>
              <a:t>Intelligent Repo Understanding</a:t>
            </a:r>
          </a:p>
          <a:p>
            <a:pPr algn="l" marL="510119" indent="-255059" lvl="1">
              <a:lnSpc>
                <a:spcPts val="3307"/>
              </a:lnSpc>
              <a:buFont typeface="Arial"/>
              <a:buChar char="•"/>
            </a:pPr>
            <a:r>
              <a:rPr lang="en-US" sz="2362" spc="-111">
                <a:solidFill>
                  <a:srgbClr val="424242"/>
                </a:solidFill>
                <a:latin typeface="Open Sauce Light"/>
                <a:ea typeface="Open Sauce Light"/>
                <a:cs typeface="Open Sauce Light"/>
                <a:sym typeface="Open Sauce Light"/>
              </a:rPr>
              <a:t>Automatically summarizes any GitHub project</a:t>
            </a:r>
          </a:p>
          <a:p>
            <a:pPr algn="l" marL="510119" indent="-255059" lvl="1">
              <a:lnSpc>
                <a:spcPts val="3307"/>
              </a:lnSpc>
              <a:buFont typeface="Arial"/>
              <a:buChar char="•"/>
            </a:pPr>
            <a:r>
              <a:rPr lang="en-US" sz="2362" spc="-111">
                <a:solidFill>
                  <a:srgbClr val="424242"/>
                </a:solidFill>
                <a:latin typeface="Open Sauce Light"/>
                <a:ea typeface="Open Sauce Light"/>
                <a:cs typeface="Open Sauce Light"/>
                <a:sym typeface="Open Sauce Light"/>
              </a:rPr>
              <a:t>Explains files, modules, and structure in simple English</a:t>
            </a:r>
          </a:p>
          <a:p>
            <a:pPr algn="l" marL="510119" indent="-255059" lvl="1">
              <a:lnSpc>
                <a:spcPts val="3307"/>
              </a:lnSpc>
              <a:buFont typeface="Arial"/>
              <a:buChar char="•"/>
            </a:pPr>
            <a:r>
              <a:rPr lang="en-US" sz="2362" spc="-111">
                <a:solidFill>
                  <a:srgbClr val="424242"/>
                </a:solidFill>
                <a:latin typeface="Open Sauce Light"/>
                <a:ea typeface="Open Sauce Light"/>
                <a:cs typeface="Open Sauce Light"/>
                <a:sym typeface="Open Sauce Light"/>
              </a:rPr>
              <a:t>Provides project-aware chatbot responses based on real code</a:t>
            </a:r>
          </a:p>
          <a:p>
            <a:pPr algn="l">
              <a:lnSpc>
                <a:spcPts val="3307"/>
              </a:lnSpc>
            </a:pPr>
          </a:p>
        </p:txBody>
      </p:sp>
      <p:sp>
        <p:nvSpPr>
          <p:cNvPr name="TextBox 16" id="16"/>
          <p:cNvSpPr txBox="true"/>
          <p:nvPr/>
        </p:nvSpPr>
        <p:spPr>
          <a:xfrm rot="0">
            <a:off x="7834165" y="6668378"/>
            <a:ext cx="5295735" cy="402318"/>
          </a:xfrm>
          <a:prstGeom prst="rect">
            <a:avLst/>
          </a:prstGeom>
        </p:spPr>
        <p:txBody>
          <a:bodyPr anchor="t" rtlCol="false" tIns="0" lIns="0" bIns="0" rIns="0">
            <a:spAutoFit/>
          </a:bodyPr>
          <a:lstStyle/>
          <a:p>
            <a:pPr algn="l">
              <a:lnSpc>
                <a:spcPts val="3214"/>
              </a:lnSpc>
            </a:pPr>
            <a:r>
              <a:rPr lang="en-US" sz="2678" spc="-125" b="true">
                <a:solidFill>
                  <a:srgbClr val="424242"/>
                </a:solidFill>
                <a:latin typeface="Open Sauce Heavy"/>
                <a:ea typeface="Open Sauce Heavy"/>
                <a:cs typeface="Open Sauce Heavy"/>
                <a:sym typeface="Open Sauce Heavy"/>
              </a:rPr>
              <a:t>Solution 03</a:t>
            </a:r>
          </a:p>
        </p:txBody>
      </p:sp>
      <p:sp>
        <p:nvSpPr>
          <p:cNvPr name="TextBox 17" id="17"/>
          <p:cNvSpPr txBox="true"/>
          <p:nvPr/>
        </p:nvSpPr>
        <p:spPr>
          <a:xfrm rot="0">
            <a:off x="7834165" y="7162564"/>
            <a:ext cx="8477924" cy="2083111"/>
          </a:xfrm>
          <a:prstGeom prst="rect">
            <a:avLst/>
          </a:prstGeom>
        </p:spPr>
        <p:txBody>
          <a:bodyPr anchor="t" rtlCol="false" tIns="0" lIns="0" bIns="0" rIns="0">
            <a:spAutoFit/>
          </a:bodyPr>
          <a:lstStyle/>
          <a:p>
            <a:pPr algn="l">
              <a:lnSpc>
                <a:spcPts val="3307"/>
              </a:lnSpc>
            </a:pPr>
            <a:r>
              <a:rPr lang="en-US" sz="2362" spc="-111" b="true">
                <a:solidFill>
                  <a:srgbClr val="424242"/>
                </a:solidFill>
                <a:latin typeface="Open Sauce Bold"/>
                <a:ea typeface="Open Sauce Bold"/>
                <a:cs typeface="Open Sauce Bold"/>
                <a:sym typeface="Open Sauce Bold"/>
              </a:rPr>
              <a:t>Automated Code Suggestions</a:t>
            </a:r>
          </a:p>
          <a:p>
            <a:pPr algn="l" marL="510119" indent="-255059" lvl="1">
              <a:lnSpc>
                <a:spcPts val="3307"/>
              </a:lnSpc>
              <a:buFont typeface="Arial"/>
              <a:buChar char="•"/>
            </a:pPr>
            <a:r>
              <a:rPr lang="en-US" sz="2362" spc="-111">
                <a:solidFill>
                  <a:srgbClr val="424242"/>
                </a:solidFill>
                <a:latin typeface="Open Sauce Light"/>
                <a:ea typeface="Open Sauce Light"/>
                <a:cs typeface="Open Sauce Light"/>
                <a:sym typeface="Open Sauce Light"/>
              </a:rPr>
              <a:t>Reviews pasted code for bugs, security issues, and improvements</a:t>
            </a:r>
          </a:p>
          <a:p>
            <a:pPr algn="l" marL="510119" indent="-255059" lvl="1">
              <a:lnSpc>
                <a:spcPts val="3307"/>
              </a:lnSpc>
              <a:buFont typeface="Arial"/>
              <a:buChar char="•"/>
            </a:pPr>
            <a:r>
              <a:rPr lang="en-US" sz="2362" spc="-111">
                <a:solidFill>
                  <a:srgbClr val="424242"/>
                </a:solidFill>
                <a:latin typeface="Open Sauce Light"/>
                <a:ea typeface="Open Sauce Light"/>
                <a:cs typeface="Open Sauce Light"/>
                <a:sym typeface="Open Sauce Light"/>
              </a:rPr>
              <a:t>Gives clean, actionable suggestions using best practices</a:t>
            </a:r>
          </a:p>
          <a:p>
            <a:pPr algn="l">
              <a:lnSpc>
                <a:spcPts val="3307"/>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D0D7DD"/>
        </a:solidFill>
      </p:bgPr>
    </p:bg>
    <p:spTree>
      <p:nvGrpSpPr>
        <p:cNvPr id="1" name=""/>
        <p:cNvGrpSpPr/>
        <p:nvPr/>
      </p:nvGrpSpPr>
      <p:grpSpPr>
        <a:xfrm>
          <a:off x="0" y="0"/>
          <a:ext cx="0" cy="0"/>
          <a:chOff x="0" y="0"/>
          <a:chExt cx="0" cy="0"/>
        </a:xfrm>
      </p:grpSpPr>
      <p:sp>
        <p:nvSpPr>
          <p:cNvPr name="Freeform 2" id="2"/>
          <p:cNvSpPr/>
          <p:nvPr/>
        </p:nvSpPr>
        <p:spPr>
          <a:xfrm flipH="true" flipV="false" rot="2700000">
            <a:off x="-2109444" y="5046072"/>
            <a:ext cx="9290530" cy="6858100"/>
          </a:xfrm>
          <a:custGeom>
            <a:avLst/>
            <a:gdLst/>
            <a:ahLst/>
            <a:cxnLst/>
            <a:rect r="r" b="b" t="t" l="l"/>
            <a:pathLst>
              <a:path h="6858100" w="9290530">
                <a:moveTo>
                  <a:pt x="9290530" y="0"/>
                </a:moveTo>
                <a:lnTo>
                  <a:pt x="0" y="0"/>
                </a:lnTo>
                <a:lnTo>
                  <a:pt x="0" y="6858101"/>
                </a:lnTo>
                <a:lnTo>
                  <a:pt x="9290530" y="6858101"/>
                </a:lnTo>
                <a:lnTo>
                  <a:pt x="9290530" y="0"/>
                </a:lnTo>
                <a:close/>
              </a:path>
            </a:pathLst>
          </a:custGeom>
          <a:blipFill>
            <a:blip r:embed="rId2">
              <a:alphaModFix amt="24000"/>
            </a:blip>
            <a:stretch>
              <a:fillRect l="0" t="0" r="0" b="0"/>
            </a:stretch>
          </a:blipFill>
        </p:spPr>
      </p:sp>
      <p:sp>
        <p:nvSpPr>
          <p:cNvPr name="Freeform 3" id="3"/>
          <p:cNvSpPr/>
          <p:nvPr/>
        </p:nvSpPr>
        <p:spPr>
          <a:xfrm flipH="false" flipV="false" rot="0">
            <a:off x="953566" y="647822"/>
            <a:ext cx="644940" cy="644940"/>
          </a:xfrm>
          <a:custGeom>
            <a:avLst/>
            <a:gdLst/>
            <a:ahLst/>
            <a:cxnLst/>
            <a:rect r="r" b="b" t="t" l="l"/>
            <a:pathLst>
              <a:path h="644940" w="644940">
                <a:moveTo>
                  <a:pt x="0" y="0"/>
                </a:moveTo>
                <a:lnTo>
                  <a:pt x="644939" y="0"/>
                </a:lnTo>
                <a:lnTo>
                  <a:pt x="644939" y="644940"/>
                </a:lnTo>
                <a:lnTo>
                  <a:pt x="0" y="644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674825" y="717083"/>
            <a:ext cx="11714764" cy="8638416"/>
            <a:chOff x="0" y="0"/>
            <a:chExt cx="2994931" cy="2208450"/>
          </a:xfrm>
        </p:grpSpPr>
        <p:sp>
          <p:nvSpPr>
            <p:cNvPr name="Freeform 5" id="5"/>
            <p:cNvSpPr/>
            <p:nvPr/>
          </p:nvSpPr>
          <p:spPr>
            <a:xfrm flipH="false" flipV="false" rot="0">
              <a:off x="0" y="0"/>
              <a:ext cx="2994931" cy="2208450"/>
            </a:xfrm>
            <a:custGeom>
              <a:avLst/>
              <a:gdLst/>
              <a:ahLst/>
              <a:cxnLst/>
              <a:rect r="r" b="b" t="t" l="l"/>
              <a:pathLst>
                <a:path h="2208450" w="2994931">
                  <a:moveTo>
                    <a:pt x="61461" y="0"/>
                  </a:moveTo>
                  <a:lnTo>
                    <a:pt x="2933471" y="0"/>
                  </a:lnTo>
                  <a:cubicBezTo>
                    <a:pt x="2949771" y="0"/>
                    <a:pt x="2965404" y="6475"/>
                    <a:pt x="2976930" y="18001"/>
                  </a:cubicBezTo>
                  <a:cubicBezTo>
                    <a:pt x="2988456" y="29528"/>
                    <a:pt x="2994931" y="45160"/>
                    <a:pt x="2994931" y="61461"/>
                  </a:cubicBezTo>
                  <a:lnTo>
                    <a:pt x="2994931" y="2146989"/>
                  </a:lnTo>
                  <a:cubicBezTo>
                    <a:pt x="2994931" y="2180933"/>
                    <a:pt x="2967414" y="2208450"/>
                    <a:pt x="2933471" y="2208450"/>
                  </a:cubicBezTo>
                  <a:lnTo>
                    <a:pt x="61461" y="2208450"/>
                  </a:lnTo>
                  <a:cubicBezTo>
                    <a:pt x="27517" y="2208450"/>
                    <a:pt x="0" y="2180933"/>
                    <a:pt x="0" y="2146989"/>
                  </a:cubicBezTo>
                  <a:lnTo>
                    <a:pt x="0" y="61461"/>
                  </a:lnTo>
                  <a:cubicBezTo>
                    <a:pt x="0" y="27517"/>
                    <a:pt x="27517" y="0"/>
                    <a:pt x="61461" y="0"/>
                  </a:cubicBezTo>
                  <a:close/>
                </a:path>
              </a:pathLst>
            </a:custGeom>
            <a:solidFill>
              <a:srgbClr val="D0D7DD"/>
            </a:solidFill>
            <a:ln w="19050" cap="rnd">
              <a:solidFill>
                <a:srgbClr val="424242"/>
              </a:solidFill>
              <a:prstDash val="solid"/>
              <a:round/>
            </a:ln>
          </p:spPr>
        </p:sp>
        <p:sp>
          <p:nvSpPr>
            <p:cNvPr name="TextBox 6" id="6"/>
            <p:cNvSpPr txBox="true"/>
            <p:nvPr/>
          </p:nvSpPr>
          <p:spPr>
            <a:xfrm>
              <a:off x="0" y="-28575"/>
              <a:ext cx="2994931" cy="2237025"/>
            </a:xfrm>
            <a:prstGeom prst="rect">
              <a:avLst/>
            </a:prstGeom>
          </p:spPr>
          <p:txBody>
            <a:bodyPr anchor="ctr" rtlCol="false" tIns="50800" lIns="50800" bIns="50800" rIns="50800"/>
            <a:lstStyle/>
            <a:p>
              <a:pPr algn="ctr">
                <a:lnSpc>
                  <a:spcPts val="2015"/>
                </a:lnSpc>
              </a:pPr>
            </a:p>
          </p:txBody>
        </p:sp>
      </p:grpSp>
      <p:sp>
        <p:nvSpPr>
          <p:cNvPr name="Freeform 7" id="7"/>
          <p:cNvSpPr/>
          <p:nvPr/>
        </p:nvSpPr>
        <p:spPr>
          <a:xfrm flipH="false" flipV="false" rot="0">
            <a:off x="6639525" y="5036291"/>
            <a:ext cx="891351" cy="865421"/>
          </a:xfrm>
          <a:custGeom>
            <a:avLst/>
            <a:gdLst/>
            <a:ahLst/>
            <a:cxnLst/>
            <a:rect r="r" b="b" t="t" l="l"/>
            <a:pathLst>
              <a:path h="865421" w="891351">
                <a:moveTo>
                  <a:pt x="0" y="0"/>
                </a:moveTo>
                <a:lnTo>
                  <a:pt x="891350" y="0"/>
                </a:lnTo>
                <a:lnTo>
                  <a:pt x="891350" y="865421"/>
                </a:lnTo>
                <a:lnTo>
                  <a:pt x="0" y="8654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6499964" y="2204802"/>
            <a:ext cx="1030911" cy="1121836"/>
          </a:xfrm>
          <a:custGeom>
            <a:avLst/>
            <a:gdLst/>
            <a:ahLst/>
            <a:cxnLst/>
            <a:rect r="r" b="b" t="t" l="l"/>
            <a:pathLst>
              <a:path h="1121836" w="1030911">
                <a:moveTo>
                  <a:pt x="0" y="0"/>
                </a:moveTo>
                <a:lnTo>
                  <a:pt x="1030911" y="0"/>
                </a:lnTo>
                <a:lnTo>
                  <a:pt x="1030911" y="1121835"/>
                </a:lnTo>
                <a:lnTo>
                  <a:pt x="0" y="11218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6616354" y="7611768"/>
            <a:ext cx="937691" cy="937691"/>
          </a:xfrm>
          <a:custGeom>
            <a:avLst/>
            <a:gdLst/>
            <a:ahLst/>
            <a:cxnLst/>
            <a:rect r="r" b="b" t="t" l="l"/>
            <a:pathLst>
              <a:path h="937691" w="937691">
                <a:moveTo>
                  <a:pt x="0" y="0"/>
                </a:moveTo>
                <a:lnTo>
                  <a:pt x="937692" y="0"/>
                </a:lnTo>
                <a:lnTo>
                  <a:pt x="937692" y="937691"/>
                </a:lnTo>
                <a:lnTo>
                  <a:pt x="0" y="93769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713226" y="5388321"/>
            <a:ext cx="5365779" cy="2692293"/>
          </a:xfrm>
          <a:prstGeom prst="rect">
            <a:avLst/>
          </a:prstGeom>
        </p:spPr>
        <p:txBody>
          <a:bodyPr anchor="t" rtlCol="false" tIns="0" lIns="0" bIns="0" rIns="0">
            <a:spAutoFit/>
          </a:bodyPr>
          <a:lstStyle/>
          <a:p>
            <a:pPr algn="l">
              <a:lnSpc>
                <a:spcPts val="6956"/>
              </a:lnSpc>
            </a:pPr>
            <a:r>
              <a:rPr lang="en-US" sz="7400" spc="-347" b="true">
                <a:solidFill>
                  <a:srgbClr val="424242"/>
                </a:solidFill>
                <a:latin typeface="Open Sauce Heavy"/>
                <a:ea typeface="Open Sauce Heavy"/>
                <a:cs typeface="Open Sauce Heavy"/>
                <a:sym typeface="Open Sauce Heavy"/>
              </a:rPr>
              <a:t>Our Innovative Solutions</a:t>
            </a:r>
          </a:p>
        </p:txBody>
      </p:sp>
      <p:sp>
        <p:nvSpPr>
          <p:cNvPr name="TextBox 11" id="11"/>
          <p:cNvSpPr txBox="true"/>
          <p:nvPr/>
        </p:nvSpPr>
        <p:spPr>
          <a:xfrm rot="0">
            <a:off x="1675526" y="650408"/>
            <a:ext cx="2336734" cy="1197554"/>
          </a:xfrm>
          <a:prstGeom prst="rect">
            <a:avLst/>
          </a:prstGeom>
        </p:spPr>
        <p:txBody>
          <a:bodyPr anchor="t" rtlCol="false" tIns="0" lIns="0" bIns="0" rIns="0">
            <a:spAutoFit/>
          </a:bodyPr>
          <a:lstStyle/>
          <a:p>
            <a:pPr algn="l">
              <a:lnSpc>
                <a:spcPts val="4868"/>
              </a:lnSpc>
            </a:pPr>
            <a:r>
              <a:rPr lang="en-US" sz="3477" spc="-163" b="true">
                <a:solidFill>
                  <a:srgbClr val="424242"/>
                </a:solidFill>
                <a:latin typeface="Open Sauce Heavy"/>
                <a:ea typeface="Open Sauce Heavy"/>
                <a:cs typeface="Open Sauce Heavy"/>
                <a:sym typeface="Open Sauce Heavy"/>
              </a:rPr>
              <a:t>Code Innovators</a:t>
            </a:r>
          </a:p>
        </p:txBody>
      </p:sp>
      <p:sp>
        <p:nvSpPr>
          <p:cNvPr name="TextBox 12" id="12"/>
          <p:cNvSpPr txBox="true"/>
          <p:nvPr/>
        </p:nvSpPr>
        <p:spPr>
          <a:xfrm rot="0">
            <a:off x="8245224" y="1123503"/>
            <a:ext cx="5295735" cy="402318"/>
          </a:xfrm>
          <a:prstGeom prst="rect">
            <a:avLst/>
          </a:prstGeom>
        </p:spPr>
        <p:txBody>
          <a:bodyPr anchor="t" rtlCol="false" tIns="0" lIns="0" bIns="0" rIns="0">
            <a:spAutoFit/>
          </a:bodyPr>
          <a:lstStyle/>
          <a:p>
            <a:pPr algn="l">
              <a:lnSpc>
                <a:spcPts val="3214"/>
              </a:lnSpc>
            </a:pPr>
            <a:r>
              <a:rPr lang="en-US" sz="2678" spc="-125" b="true">
                <a:solidFill>
                  <a:srgbClr val="424242"/>
                </a:solidFill>
                <a:latin typeface="Open Sauce Heavy"/>
                <a:ea typeface="Open Sauce Heavy"/>
                <a:cs typeface="Open Sauce Heavy"/>
                <a:sym typeface="Open Sauce Heavy"/>
              </a:rPr>
              <a:t>Solution 04</a:t>
            </a:r>
          </a:p>
        </p:txBody>
      </p:sp>
      <p:sp>
        <p:nvSpPr>
          <p:cNvPr name="TextBox 13" id="13"/>
          <p:cNvSpPr txBox="true"/>
          <p:nvPr/>
        </p:nvSpPr>
        <p:spPr>
          <a:xfrm rot="0">
            <a:off x="8245224" y="4026042"/>
            <a:ext cx="5295735" cy="402318"/>
          </a:xfrm>
          <a:prstGeom prst="rect">
            <a:avLst/>
          </a:prstGeom>
        </p:spPr>
        <p:txBody>
          <a:bodyPr anchor="t" rtlCol="false" tIns="0" lIns="0" bIns="0" rIns="0">
            <a:spAutoFit/>
          </a:bodyPr>
          <a:lstStyle/>
          <a:p>
            <a:pPr algn="l">
              <a:lnSpc>
                <a:spcPts val="3214"/>
              </a:lnSpc>
            </a:pPr>
            <a:r>
              <a:rPr lang="en-US" sz="2678" spc="-125" b="true">
                <a:solidFill>
                  <a:srgbClr val="424242"/>
                </a:solidFill>
                <a:latin typeface="Open Sauce Heavy"/>
                <a:ea typeface="Open Sauce Heavy"/>
                <a:cs typeface="Open Sauce Heavy"/>
                <a:sym typeface="Open Sauce Heavy"/>
              </a:rPr>
              <a:t>Solution 05</a:t>
            </a:r>
          </a:p>
        </p:txBody>
      </p:sp>
      <p:sp>
        <p:nvSpPr>
          <p:cNvPr name="TextBox 14" id="14"/>
          <p:cNvSpPr txBox="true"/>
          <p:nvPr/>
        </p:nvSpPr>
        <p:spPr>
          <a:xfrm rot="0">
            <a:off x="8245224" y="1704434"/>
            <a:ext cx="7148397" cy="2436617"/>
          </a:xfrm>
          <a:prstGeom prst="rect">
            <a:avLst/>
          </a:prstGeom>
        </p:spPr>
        <p:txBody>
          <a:bodyPr anchor="t" rtlCol="false" tIns="0" lIns="0" bIns="0" rIns="0">
            <a:spAutoFit/>
          </a:bodyPr>
          <a:lstStyle/>
          <a:p>
            <a:pPr algn="l">
              <a:lnSpc>
                <a:spcPts val="3248"/>
              </a:lnSpc>
            </a:pPr>
            <a:r>
              <a:rPr lang="en-US" sz="2320" spc="-109" b="true">
                <a:solidFill>
                  <a:srgbClr val="424242"/>
                </a:solidFill>
                <a:latin typeface="Open Sauce Bold"/>
                <a:ea typeface="Open Sauce Bold"/>
                <a:cs typeface="Open Sauce Bold"/>
                <a:sym typeface="Open Sauce Bold"/>
              </a:rPr>
              <a:t>AI Code Generation</a:t>
            </a:r>
          </a:p>
          <a:p>
            <a:pPr algn="l" marL="500930" indent="-250465" lvl="1">
              <a:lnSpc>
                <a:spcPts val="3248"/>
              </a:lnSpc>
              <a:buFont typeface="Arial"/>
              <a:buChar char="•"/>
            </a:pPr>
            <a:r>
              <a:rPr lang="en-US" sz="2320" spc="-109">
                <a:solidFill>
                  <a:srgbClr val="424242"/>
                </a:solidFill>
                <a:latin typeface="Open Sauce"/>
                <a:ea typeface="Open Sauce"/>
                <a:cs typeface="Open Sauce"/>
                <a:sym typeface="Open Sauce"/>
              </a:rPr>
              <a:t>Converts English descriptions into runnable, structured code</a:t>
            </a:r>
          </a:p>
          <a:p>
            <a:pPr algn="l" marL="500930" indent="-250465" lvl="1">
              <a:lnSpc>
                <a:spcPts val="3248"/>
              </a:lnSpc>
              <a:buFont typeface="Arial"/>
              <a:buChar char="•"/>
            </a:pPr>
            <a:r>
              <a:rPr lang="en-US" sz="2320" spc="-109">
                <a:solidFill>
                  <a:srgbClr val="424242"/>
                </a:solidFill>
                <a:latin typeface="Open Sauce"/>
                <a:ea typeface="Open Sauce"/>
                <a:cs typeface="Open Sauce"/>
                <a:sym typeface="Open Sauce"/>
              </a:rPr>
              <a:t>Adds comments, helper functions, and proper architecture patterns</a:t>
            </a:r>
          </a:p>
          <a:p>
            <a:pPr algn="l">
              <a:lnSpc>
                <a:spcPts val="3248"/>
              </a:lnSpc>
            </a:pPr>
          </a:p>
        </p:txBody>
      </p:sp>
      <p:sp>
        <p:nvSpPr>
          <p:cNvPr name="TextBox 15" id="15"/>
          <p:cNvSpPr txBox="true"/>
          <p:nvPr/>
        </p:nvSpPr>
        <p:spPr>
          <a:xfrm rot="0">
            <a:off x="8245224" y="4590284"/>
            <a:ext cx="8091665" cy="2083111"/>
          </a:xfrm>
          <a:prstGeom prst="rect">
            <a:avLst/>
          </a:prstGeom>
        </p:spPr>
        <p:txBody>
          <a:bodyPr anchor="t" rtlCol="false" tIns="0" lIns="0" bIns="0" rIns="0">
            <a:spAutoFit/>
          </a:bodyPr>
          <a:lstStyle/>
          <a:p>
            <a:pPr algn="l">
              <a:lnSpc>
                <a:spcPts val="3307"/>
              </a:lnSpc>
            </a:pPr>
            <a:r>
              <a:rPr lang="en-US" sz="2362" spc="-111" b="true">
                <a:solidFill>
                  <a:srgbClr val="424242"/>
                </a:solidFill>
                <a:latin typeface="Open Sauce Bold"/>
                <a:ea typeface="Open Sauce Bold"/>
                <a:cs typeface="Open Sauce Bold"/>
                <a:sym typeface="Open Sauce Bold"/>
              </a:rPr>
              <a:t>Automatic Fixer for Impacted Files</a:t>
            </a:r>
          </a:p>
          <a:p>
            <a:pPr algn="l" marL="510119" indent="-255059" lvl="1">
              <a:lnSpc>
                <a:spcPts val="3307"/>
              </a:lnSpc>
              <a:buFont typeface="Arial"/>
              <a:buChar char="•"/>
            </a:pPr>
            <a:r>
              <a:rPr lang="en-US" sz="2362" spc="-111">
                <a:solidFill>
                  <a:srgbClr val="424242"/>
                </a:solidFill>
                <a:latin typeface="Open Sauce Light"/>
                <a:ea typeface="Open Sauce Light"/>
                <a:cs typeface="Open Sauce Light"/>
                <a:sym typeface="Open Sauce Light"/>
              </a:rPr>
              <a:t>Identifies affected files using Impact Analyzer</a:t>
            </a:r>
          </a:p>
          <a:p>
            <a:pPr algn="l" marL="510119" indent="-255059" lvl="1">
              <a:lnSpc>
                <a:spcPts val="3307"/>
              </a:lnSpc>
              <a:buFont typeface="Arial"/>
              <a:buChar char="•"/>
            </a:pPr>
            <a:r>
              <a:rPr lang="en-US" sz="2362" spc="-111">
                <a:solidFill>
                  <a:srgbClr val="424242"/>
                </a:solidFill>
                <a:latin typeface="Open Sauce Light"/>
                <a:ea typeface="Open Sauce Light"/>
                <a:cs typeface="Open Sauce Light"/>
                <a:sym typeface="Open Sauce Light"/>
              </a:rPr>
              <a:t>Rewrites or updates those files using AI</a:t>
            </a:r>
          </a:p>
          <a:p>
            <a:pPr algn="l" marL="510119" indent="-255059" lvl="1">
              <a:lnSpc>
                <a:spcPts val="3307"/>
              </a:lnSpc>
              <a:buFont typeface="Arial"/>
              <a:buChar char="•"/>
            </a:pPr>
            <a:r>
              <a:rPr lang="en-US" sz="2362" spc="-111">
                <a:solidFill>
                  <a:srgbClr val="424242"/>
                </a:solidFill>
                <a:latin typeface="Open Sauce Light"/>
                <a:ea typeface="Open Sauce Light"/>
                <a:cs typeface="Open Sauce Light"/>
                <a:sym typeface="Open Sauce Light"/>
              </a:rPr>
              <a:t>Saves time on manual fixes and reduces developer effort</a:t>
            </a:r>
          </a:p>
          <a:p>
            <a:pPr algn="l">
              <a:lnSpc>
                <a:spcPts val="3307"/>
              </a:lnSpc>
            </a:pPr>
          </a:p>
        </p:txBody>
      </p:sp>
      <p:sp>
        <p:nvSpPr>
          <p:cNvPr name="TextBox 16" id="16"/>
          <p:cNvSpPr txBox="true"/>
          <p:nvPr/>
        </p:nvSpPr>
        <p:spPr>
          <a:xfrm rot="0">
            <a:off x="8245224" y="6592750"/>
            <a:ext cx="5295735" cy="402318"/>
          </a:xfrm>
          <a:prstGeom prst="rect">
            <a:avLst/>
          </a:prstGeom>
        </p:spPr>
        <p:txBody>
          <a:bodyPr anchor="t" rtlCol="false" tIns="0" lIns="0" bIns="0" rIns="0">
            <a:spAutoFit/>
          </a:bodyPr>
          <a:lstStyle/>
          <a:p>
            <a:pPr algn="l">
              <a:lnSpc>
                <a:spcPts val="3214"/>
              </a:lnSpc>
            </a:pPr>
            <a:r>
              <a:rPr lang="en-US" sz="2678" spc="-125" b="true">
                <a:solidFill>
                  <a:srgbClr val="424242"/>
                </a:solidFill>
                <a:latin typeface="Open Sauce Heavy"/>
                <a:ea typeface="Open Sauce Heavy"/>
                <a:cs typeface="Open Sauce Heavy"/>
                <a:sym typeface="Open Sauce Heavy"/>
              </a:rPr>
              <a:t>Solution 06</a:t>
            </a:r>
          </a:p>
        </p:txBody>
      </p:sp>
      <p:sp>
        <p:nvSpPr>
          <p:cNvPr name="TextBox 17" id="17"/>
          <p:cNvSpPr txBox="true"/>
          <p:nvPr/>
        </p:nvSpPr>
        <p:spPr>
          <a:xfrm rot="0">
            <a:off x="8245224" y="7061743"/>
            <a:ext cx="8091665" cy="2083111"/>
          </a:xfrm>
          <a:prstGeom prst="rect">
            <a:avLst/>
          </a:prstGeom>
        </p:spPr>
        <p:txBody>
          <a:bodyPr anchor="t" rtlCol="false" tIns="0" lIns="0" bIns="0" rIns="0">
            <a:spAutoFit/>
          </a:bodyPr>
          <a:lstStyle/>
          <a:p>
            <a:pPr algn="l">
              <a:lnSpc>
                <a:spcPts val="3307"/>
              </a:lnSpc>
            </a:pPr>
            <a:r>
              <a:rPr lang="en-US" sz="2362" spc="-111" b="true">
                <a:solidFill>
                  <a:srgbClr val="424242"/>
                </a:solidFill>
                <a:latin typeface="Open Sauce Bold"/>
                <a:ea typeface="Open Sauce Bold"/>
                <a:cs typeface="Open Sauce Bold"/>
                <a:sym typeface="Open Sauce Bold"/>
              </a:rPr>
              <a:t> Local, Privacy-Friendly Execution</a:t>
            </a:r>
          </a:p>
          <a:p>
            <a:pPr algn="l" marL="510119" indent="-255059" lvl="1">
              <a:lnSpc>
                <a:spcPts val="3307"/>
              </a:lnSpc>
              <a:buFont typeface="Arial"/>
              <a:buChar char="•"/>
            </a:pPr>
            <a:r>
              <a:rPr lang="en-US" sz="2362" spc="-111">
                <a:solidFill>
                  <a:srgbClr val="424242"/>
                </a:solidFill>
                <a:latin typeface="Open Sauce Light"/>
                <a:ea typeface="Open Sauce Light"/>
                <a:cs typeface="Open Sauce Light"/>
                <a:sym typeface="Open Sauce Light"/>
              </a:rPr>
              <a:t>Processes all code locally after GitHub import</a:t>
            </a:r>
          </a:p>
          <a:p>
            <a:pPr algn="l" marL="510119" indent="-255059" lvl="1">
              <a:lnSpc>
                <a:spcPts val="3307"/>
              </a:lnSpc>
              <a:buFont typeface="Arial"/>
              <a:buChar char="•"/>
            </a:pPr>
            <a:r>
              <a:rPr lang="en-US" sz="2362" spc="-111">
                <a:solidFill>
                  <a:srgbClr val="424242"/>
                </a:solidFill>
                <a:latin typeface="Open Sauce Light"/>
                <a:ea typeface="Open Sauce Light"/>
                <a:cs typeface="Open Sauce Light"/>
                <a:sym typeface="Open Sauce Light"/>
              </a:rPr>
              <a:t>No code is sent to external servers</a:t>
            </a:r>
          </a:p>
          <a:p>
            <a:pPr algn="l" marL="510119" indent="-255059" lvl="1">
              <a:lnSpc>
                <a:spcPts val="3307"/>
              </a:lnSpc>
              <a:buFont typeface="Arial"/>
              <a:buChar char="•"/>
            </a:pPr>
            <a:r>
              <a:rPr lang="en-US" sz="2362" spc="-111">
                <a:solidFill>
                  <a:srgbClr val="424242"/>
                </a:solidFill>
                <a:latin typeface="Open Sauce Light"/>
                <a:ea typeface="Open Sauce Light"/>
                <a:cs typeface="Open Sauce Light"/>
                <a:sym typeface="Open Sauce Light"/>
              </a:rPr>
              <a:t>Ensures 100% privacy and security for private repositories</a:t>
            </a:r>
          </a:p>
          <a:p>
            <a:pPr algn="l">
              <a:lnSpc>
                <a:spcPts val="3307"/>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2799941" y="-477008"/>
            <a:ext cx="11563441" cy="11563441"/>
          </a:xfrm>
          <a:custGeom>
            <a:avLst/>
            <a:gdLst/>
            <a:ahLst/>
            <a:cxnLst/>
            <a:rect r="r" b="b" t="t" l="l"/>
            <a:pathLst>
              <a:path h="11563441" w="11563441">
                <a:moveTo>
                  <a:pt x="0" y="0"/>
                </a:moveTo>
                <a:lnTo>
                  <a:pt x="11563442" y="0"/>
                </a:lnTo>
                <a:lnTo>
                  <a:pt x="11563442" y="11563441"/>
                </a:lnTo>
                <a:lnTo>
                  <a:pt x="0" y="11563441"/>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781721" y="-638221"/>
            <a:ext cx="11563441" cy="11563441"/>
          </a:xfrm>
          <a:custGeom>
            <a:avLst/>
            <a:gdLst/>
            <a:ahLst/>
            <a:cxnLst/>
            <a:rect r="r" b="b" t="t" l="l"/>
            <a:pathLst>
              <a:path h="11563441" w="11563441">
                <a:moveTo>
                  <a:pt x="0" y="0"/>
                </a:moveTo>
                <a:lnTo>
                  <a:pt x="11563442" y="0"/>
                </a:lnTo>
                <a:lnTo>
                  <a:pt x="11563442" y="11563442"/>
                </a:lnTo>
                <a:lnTo>
                  <a:pt x="0" y="11563442"/>
                </a:lnTo>
                <a:lnTo>
                  <a:pt x="0" y="0"/>
                </a:lnTo>
                <a:close/>
              </a:path>
            </a:pathLst>
          </a:custGeom>
          <a:blipFill>
            <a:blip r:embed="rId2">
              <a:alphaModFix amt="50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837257" y="789235"/>
            <a:ext cx="8526125" cy="8708530"/>
          </a:xfrm>
          <a:custGeom>
            <a:avLst/>
            <a:gdLst/>
            <a:ahLst/>
            <a:cxnLst/>
            <a:rect r="r" b="b" t="t" l="l"/>
            <a:pathLst>
              <a:path h="8708530" w="8526125">
                <a:moveTo>
                  <a:pt x="0" y="0"/>
                </a:moveTo>
                <a:lnTo>
                  <a:pt x="8526126" y="0"/>
                </a:lnTo>
                <a:lnTo>
                  <a:pt x="8526126" y="8708530"/>
                </a:lnTo>
                <a:lnTo>
                  <a:pt x="0" y="8708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3760056" y="1285875"/>
            <a:ext cx="10767889" cy="2568576"/>
          </a:xfrm>
          <a:prstGeom prst="rect">
            <a:avLst/>
          </a:prstGeom>
        </p:spPr>
        <p:txBody>
          <a:bodyPr anchor="t" rtlCol="false" tIns="0" lIns="0" bIns="0" rIns="0">
            <a:spAutoFit/>
          </a:bodyPr>
          <a:lstStyle/>
          <a:p>
            <a:pPr algn="ctr">
              <a:lnSpc>
                <a:spcPts val="9880"/>
              </a:lnSpc>
            </a:pPr>
            <a:r>
              <a:rPr lang="en-US" sz="10400">
                <a:solidFill>
                  <a:srgbClr val="FFFFFF"/>
                </a:solidFill>
                <a:latin typeface="Sarpanch"/>
                <a:ea typeface="Sarpanch"/>
                <a:cs typeface="Sarpanch"/>
                <a:sym typeface="Sarpanch"/>
              </a:rPr>
              <a:t>Model</a:t>
            </a:r>
          </a:p>
          <a:p>
            <a:pPr algn="ctr">
              <a:lnSpc>
                <a:spcPts val="9880"/>
              </a:lnSpc>
            </a:pPr>
            <a:r>
              <a:rPr lang="en-US" sz="10400">
                <a:solidFill>
                  <a:srgbClr val="FFFFFF"/>
                </a:solidFill>
                <a:latin typeface="Sarpanch"/>
                <a:ea typeface="Sarpanch"/>
                <a:cs typeface="Sarpanch"/>
                <a:sym typeface="Sarpanch"/>
              </a:rPr>
              <a:t>Development</a:t>
            </a:r>
          </a:p>
        </p:txBody>
      </p:sp>
      <p:sp>
        <p:nvSpPr>
          <p:cNvPr name="TextBox 6" id="6"/>
          <p:cNvSpPr txBox="true"/>
          <p:nvPr/>
        </p:nvSpPr>
        <p:spPr>
          <a:xfrm rot="0">
            <a:off x="2588365" y="4696207"/>
            <a:ext cx="13248892" cy="3508246"/>
          </a:xfrm>
          <a:prstGeom prst="rect">
            <a:avLst/>
          </a:prstGeom>
        </p:spPr>
        <p:txBody>
          <a:bodyPr anchor="t" rtlCol="false" tIns="0" lIns="0" bIns="0" rIns="0">
            <a:spAutoFit/>
          </a:bodyPr>
          <a:lstStyle/>
          <a:p>
            <a:pPr algn="just" marL="621811" indent="-310906" lvl="1">
              <a:lnSpc>
                <a:spcPts val="4032"/>
              </a:lnSpc>
              <a:buFont typeface="Arial"/>
              <a:buChar char="•"/>
            </a:pPr>
            <a:r>
              <a:rPr lang="en-US" sz="2880">
                <a:solidFill>
                  <a:srgbClr val="FFFFFF"/>
                </a:solidFill>
                <a:latin typeface="Sarpanch"/>
                <a:ea typeface="Sarpanch"/>
                <a:cs typeface="Sarpanch"/>
                <a:sym typeface="Sarpanch"/>
              </a:rPr>
              <a:t>Multi-agent LLM architecture using Gemini 2.5</a:t>
            </a:r>
          </a:p>
          <a:p>
            <a:pPr algn="just" marL="621811" indent="-310906" lvl="1">
              <a:lnSpc>
                <a:spcPts val="4032"/>
              </a:lnSpc>
              <a:buFont typeface="Arial"/>
              <a:buChar char="•"/>
            </a:pPr>
            <a:r>
              <a:rPr lang="en-US" sz="2880">
                <a:solidFill>
                  <a:srgbClr val="FFFFFF"/>
                </a:solidFill>
                <a:latin typeface="Sarpanch"/>
                <a:ea typeface="Sarpanch"/>
                <a:cs typeface="Sarpanch"/>
                <a:sym typeface="Sarpanch"/>
              </a:rPr>
              <a:t>Agents for parsing, impact analysis, code generation, &amp; auto-fixing</a:t>
            </a:r>
          </a:p>
          <a:p>
            <a:pPr algn="just" marL="621811" indent="-310906" lvl="1">
              <a:lnSpc>
                <a:spcPts val="4032"/>
              </a:lnSpc>
              <a:buFont typeface="Arial"/>
              <a:buChar char="•"/>
            </a:pPr>
            <a:r>
              <a:rPr lang="en-US" sz="2880">
                <a:solidFill>
                  <a:srgbClr val="FFFFFF"/>
                </a:solidFill>
                <a:latin typeface="Sarpanch"/>
                <a:ea typeface="Sarpanch"/>
                <a:cs typeface="Sarpanch"/>
                <a:sym typeface="Sarpanch"/>
              </a:rPr>
              <a:t>Project-aware reasoning using file paths + code snippets</a:t>
            </a:r>
          </a:p>
          <a:p>
            <a:pPr algn="just" marL="621811" indent="-310906" lvl="1">
              <a:lnSpc>
                <a:spcPts val="4032"/>
              </a:lnSpc>
              <a:buFont typeface="Arial"/>
              <a:buChar char="•"/>
            </a:pPr>
            <a:r>
              <a:rPr lang="en-US" sz="2880">
                <a:solidFill>
                  <a:srgbClr val="FFFFFF"/>
                </a:solidFill>
                <a:latin typeface="Sarpanch"/>
                <a:ea typeface="Sarpanch"/>
                <a:cs typeface="Sarpanch"/>
                <a:sym typeface="Sarpanch"/>
              </a:rPr>
              <a:t>Structured prompts for consistent, accurate impact reports</a:t>
            </a:r>
          </a:p>
          <a:p>
            <a:pPr algn="just" marL="621811" indent="-310906" lvl="1">
              <a:lnSpc>
                <a:spcPts val="4032"/>
              </a:lnSpc>
              <a:buFont typeface="Arial"/>
              <a:buChar char="•"/>
            </a:pPr>
            <a:r>
              <a:rPr lang="en-US" sz="2880">
                <a:solidFill>
                  <a:srgbClr val="FFFFFF"/>
                </a:solidFill>
                <a:latin typeface="Sarpanch"/>
                <a:ea typeface="Sarpanch"/>
                <a:cs typeface="Sarpanch"/>
                <a:sym typeface="Sarpanch"/>
              </a:rPr>
              <a:t>Local execution for secure and private processing</a:t>
            </a:r>
          </a:p>
          <a:p>
            <a:pPr algn="just" marL="621811" indent="-310906" lvl="1">
              <a:lnSpc>
                <a:spcPts val="4032"/>
              </a:lnSpc>
              <a:buFont typeface="Arial"/>
              <a:buChar char="•"/>
            </a:pPr>
            <a:r>
              <a:rPr lang="en-US" sz="2880">
                <a:solidFill>
                  <a:srgbClr val="FFFFFF"/>
                </a:solidFill>
                <a:latin typeface="Sarpanch"/>
                <a:ea typeface="Sarpanch"/>
                <a:cs typeface="Sarpanch"/>
                <a:sym typeface="Sarpanch"/>
              </a:rPr>
              <a:t>Performance optimized with snippet-based input and file filtering</a:t>
            </a:r>
          </a:p>
          <a:p>
            <a:pPr algn="just">
              <a:lnSpc>
                <a:spcPts val="4032"/>
              </a:lnSpc>
              <a:spcBef>
                <a:spcPct val="0"/>
              </a:spcBef>
            </a:pPr>
          </a:p>
        </p:txBody>
      </p:sp>
      <p:sp>
        <p:nvSpPr>
          <p:cNvPr name="Freeform 7" id="7"/>
          <p:cNvSpPr/>
          <p:nvPr/>
        </p:nvSpPr>
        <p:spPr>
          <a:xfrm flipH="false" flipV="false" rot="0">
            <a:off x="-6232793" y="789235"/>
            <a:ext cx="8526125" cy="8708530"/>
          </a:xfrm>
          <a:custGeom>
            <a:avLst/>
            <a:gdLst/>
            <a:ahLst/>
            <a:cxnLst/>
            <a:rect r="r" b="b" t="t" l="l"/>
            <a:pathLst>
              <a:path h="8708530" w="8526125">
                <a:moveTo>
                  <a:pt x="0" y="0"/>
                </a:moveTo>
                <a:lnTo>
                  <a:pt x="8526126" y="0"/>
                </a:lnTo>
                <a:lnTo>
                  <a:pt x="8526126" y="8708530"/>
                </a:lnTo>
                <a:lnTo>
                  <a:pt x="0" y="870853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D0D7DD"/>
        </a:solidFill>
      </p:bgPr>
    </p:bg>
    <p:spTree>
      <p:nvGrpSpPr>
        <p:cNvPr id="1" name=""/>
        <p:cNvGrpSpPr/>
        <p:nvPr/>
      </p:nvGrpSpPr>
      <p:grpSpPr>
        <a:xfrm>
          <a:off x="0" y="0"/>
          <a:ext cx="0" cy="0"/>
          <a:chOff x="0" y="0"/>
          <a:chExt cx="0" cy="0"/>
        </a:xfrm>
      </p:grpSpPr>
      <p:sp>
        <p:nvSpPr>
          <p:cNvPr name="Freeform 2" id="2"/>
          <p:cNvSpPr/>
          <p:nvPr/>
        </p:nvSpPr>
        <p:spPr>
          <a:xfrm flipH="false" flipV="false" rot="0">
            <a:off x="1177090" y="1441991"/>
            <a:ext cx="16714740" cy="10818995"/>
          </a:xfrm>
          <a:custGeom>
            <a:avLst/>
            <a:gdLst/>
            <a:ahLst/>
            <a:cxnLst/>
            <a:rect r="r" b="b" t="t" l="l"/>
            <a:pathLst>
              <a:path h="10818995" w="16714740">
                <a:moveTo>
                  <a:pt x="0" y="0"/>
                </a:moveTo>
                <a:lnTo>
                  <a:pt x="16714740" y="0"/>
                </a:lnTo>
                <a:lnTo>
                  <a:pt x="16714740" y="10818996"/>
                </a:lnTo>
                <a:lnTo>
                  <a:pt x="0" y="10818996"/>
                </a:lnTo>
                <a:lnTo>
                  <a:pt x="0" y="0"/>
                </a:lnTo>
                <a:close/>
              </a:path>
            </a:pathLst>
          </a:custGeom>
          <a:blipFill>
            <a:blip r:embed="rId2">
              <a:alphaModFix amt="24000"/>
            </a:blip>
            <a:stretch>
              <a:fillRect l="0" t="0" r="0" b="0"/>
            </a:stretch>
          </a:blipFill>
        </p:spPr>
      </p:sp>
      <p:grpSp>
        <p:nvGrpSpPr>
          <p:cNvPr name="Group 3" id="3"/>
          <p:cNvGrpSpPr/>
          <p:nvPr/>
        </p:nvGrpSpPr>
        <p:grpSpPr>
          <a:xfrm rot="0">
            <a:off x="958979" y="1624306"/>
            <a:ext cx="5151367" cy="2998333"/>
            <a:chOff x="0" y="0"/>
            <a:chExt cx="1356739" cy="789684"/>
          </a:xfrm>
        </p:grpSpPr>
        <p:sp>
          <p:nvSpPr>
            <p:cNvPr name="Freeform 4" id="4"/>
            <p:cNvSpPr/>
            <p:nvPr/>
          </p:nvSpPr>
          <p:spPr>
            <a:xfrm flipH="false" flipV="false" rot="0">
              <a:off x="0" y="0"/>
              <a:ext cx="1356739" cy="789684"/>
            </a:xfrm>
            <a:custGeom>
              <a:avLst/>
              <a:gdLst/>
              <a:ahLst/>
              <a:cxnLst/>
              <a:rect r="r" b="b" t="t" l="l"/>
              <a:pathLst>
                <a:path h="789684" w="1356739">
                  <a:moveTo>
                    <a:pt x="99191" y="0"/>
                  </a:moveTo>
                  <a:lnTo>
                    <a:pt x="1257548" y="0"/>
                  </a:lnTo>
                  <a:cubicBezTo>
                    <a:pt x="1283855" y="0"/>
                    <a:pt x="1309085" y="10450"/>
                    <a:pt x="1327686" y="29052"/>
                  </a:cubicBezTo>
                  <a:cubicBezTo>
                    <a:pt x="1346288" y="47654"/>
                    <a:pt x="1356739" y="72884"/>
                    <a:pt x="1356739" y="99191"/>
                  </a:cubicBezTo>
                  <a:lnTo>
                    <a:pt x="1356739" y="690494"/>
                  </a:lnTo>
                  <a:cubicBezTo>
                    <a:pt x="1356739" y="745275"/>
                    <a:pt x="1312330" y="789684"/>
                    <a:pt x="1257548" y="789684"/>
                  </a:cubicBezTo>
                  <a:lnTo>
                    <a:pt x="99191" y="789684"/>
                  </a:lnTo>
                  <a:cubicBezTo>
                    <a:pt x="44409" y="789684"/>
                    <a:pt x="0" y="745275"/>
                    <a:pt x="0" y="690494"/>
                  </a:cubicBezTo>
                  <a:lnTo>
                    <a:pt x="0" y="99191"/>
                  </a:lnTo>
                  <a:cubicBezTo>
                    <a:pt x="0" y="44409"/>
                    <a:pt x="44409" y="0"/>
                    <a:pt x="99191" y="0"/>
                  </a:cubicBezTo>
                  <a:close/>
                </a:path>
              </a:pathLst>
            </a:custGeom>
            <a:gradFill rotWithShape="true">
              <a:gsLst>
                <a:gs pos="0">
                  <a:srgbClr val="A0CEFD">
                    <a:alpha val="100000"/>
                  </a:srgbClr>
                </a:gs>
                <a:gs pos="100000">
                  <a:srgbClr val="E4F2FF">
                    <a:alpha val="100000"/>
                  </a:srgbClr>
                </a:gs>
              </a:gsLst>
              <a:lin ang="0"/>
            </a:gradFill>
            <a:ln w="19050" cap="rnd">
              <a:solidFill>
                <a:srgbClr val="424242"/>
              </a:solidFill>
              <a:prstDash val="solid"/>
              <a:round/>
            </a:ln>
          </p:spPr>
        </p:sp>
        <p:sp>
          <p:nvSpPr>
            <p:cNvPr name="TextBox 5" id="5"/>
            <p:cNvSpPr txBox="true"/>
            <p:nvPr/>
          </p:nvSpPr>
          <p:spPr>
            <a:xfrm>
              <a:off x="0" y="-28575"/>
              <a:ext cx="1356739" cy="818259"/>
            </a:xfrm>
            <a:prstGeom prst="rect">
              <a:avLst/>
            </a:prstGeom>
          </p:spPr>
          <p:txBody>
            <a:bodyPr anchor="ctr" rtlCol="false" tIns="50800" lIns="50800" bIns="50800" rIns="50800"/>
            <a:lstStyle/>
            <a:p>
              <a:pPr algn="ctr">
                <a:lnSpc>
                  <a:spcPts val="2015"/>
                </a:lnSpc>
              </a:pPr>
            </a:p>
          </p:txBody>
        </p:sp>
      </p:grpSp>
      <p:grpSp>
        <p:nvGrpSpPr>
          <p:cNvPr name="Group 6" id="6"/>
          <p:cNvGrpSpPr/>
          <p:nvPr/>
        </p:nvGrpSpPr>
        <p:grpSpPr>
          <a:xfrm rot="0">
            <a:off x="1086305" y="1925031"/>
            <a:ext cx="1154202" cy="804358"/>
            <a:chOff x="0" y="0"/>
            <a:chExt cx="303987" cy="211847"/>
          </a:xfrm>
        </p:grpSpPr>
        <p:sp>
          <p:nvSpPr>
            <p:cNvPr name="Freeform 7" id="7"/>
            <p:cNvSpPr/>
            <p:nvPr/>
          </p:nvSpPr>
          <p:spPr>
            <a:xfrm flipH="false" flipV="false" rot="0">
              <a:off x="0" y="0"/>
              <a:ext cx="303987" cy="211847"/>
            </a:xfrm>
            <a:custGeom>
              <a:avLst/>
              <a:gdLst/>
              <a:ahLst/>
              <a:cxnLst/>
              <a:rect r="r" b="b" t="t" l="l"/>
              <a:pathLst>
                <a:path h="211847" w="303987">
                  <a:moveTo>
                    <a:pt x="105924" y="0"/>
                  </a:moveTo>
                  <a:lnTo>
                    <a:pt x="198064" y="0"/>
                  </a:lnTo>
                  <a:cubicBezTo>
                    <a:pt x="256564" y="0"/>
                    <a:pt x="303987" y="47424"/>
                    <a:pt x="303987" y="105924"/>
                  </a:cubicBezTo>
                  <a:lnTo>
                    <a:pt x="303987" y="105924"/>
                  </a:lnTo>
                  <a:cubicBezTo>
                    <a:pt x="303987" y="134016"/>
                    <a:pt x="292827" y="160958"/>
                    <a:pt x="272963" y="180823"/>
                  </a:cubicBezTo>
                  <a:cubicBezTo>
                    <a:pt x="253098" y="200687"/>
                    <a:pt x="226156" y="211847"/>
                    <a:pt x="198064" y="211847"/>
                  </a:cubicBezTo>
                  <a:lnTo>
                    <a:pt x="105924" y="211847"/>
                  </a:lnTo>
                  <a:cubicBezTo>
                    <a:pt x="77831" y="211847"/>
                    <a:pt x="50889" y="200687"/>
                    <a:pt x="31024" y="180823"/>
                  </a:cubicBezTo>
                  <a:cubicBezTo>
                    <a:pt x="11160" y="160958"/>
                    <a:pt x="0" y="134016"/>
                    <a:pt x="0" y="105924"/>
                  </a:cubicBezTo>
                  <a:lnTo>
                    <a:pt x="0" y="105924"/>
                  </a:lnTo>
                  <a:cubicBezTo>
                    <a:pt x="0" y="77831"/>
                    <a:pt x="11160" y="50889"/>
                    <a:pt x="31024" y="31024"/>
                  </a:cubicBezTo>
                  <a:cubicBezTo>
                    <a:pt x="50889" y="11160"/>
                    <a:pt x="77831" y="0"/>
                    <a:pt x="105924" y="0"/>
                  </a:cubicBezTo>
                  <a:close/>
                </a:path>
              </a:pathLst>
            </a:custGeom>
            <a:solidFill>
              <a:srgbClr val="FFFFFF"/>
            </a:solidFill>
            <a:ln w="19050" cap="rnd">
              <a:solidFill>
                <a:srgbClr val="424242"/>
              </a:solidFill>
              <a:prstDash val="solid"/>
              <a:round/>
            </a:ln>
          </p:spPr>
        </p:sp>
        <p:sp>
          <p:nvSpPr>
            <p:cNvPr name="TextBox 8" id="8"/>
            <p:cNvSpPr txBox="true"/>
            <p:nvPr/>
          </p:nvSpPr>
          <p:spPr>
            <a:xfrm>
              <a:off x="0" y="0"/>
              <a:ext cx="303987" cy="211847"/>
            </a:xfrm>
            <a:prstGeom prst="rect">
              <a:avLst/>
            </a:prstGeom>
          </p:spPr>
          <p:txBody>
            <a:bodyPr anchor="ctr" rtlCol="false" tIns="50800" lIns="50800" bIns="50800" rIns="50800"/>
            <a:lstStyle/>
            <a:p>
              <a:pPr algn="ctr">
                <a:lnSpc>
                  <a:spcPts val="126"/>
                </a:lnSpc>
              </a:pPr>
            </a:p>
          </p:txBody>
        </p:sp>
      </p:grpSp>
      <p:grpSp>
        <p:nvGrpSpPr>
          <p:cNvPr name="Group 9" id="9"/>
          <p:cNvGrpSpPr/>
          <p:nvPr/>
        </p:nvGrpSpPr>
        <p:grpSpPr>
          <a:xfrm rot="0">
            <a:off x="12880601" y="1575675"/>
            <a:ext cx="4378699" cy="3204466"/>
            <a:chOff x="0" y="0"/>
            <a:chExt cx="1153238" cy="843975"/>
          </a:xfrm>
        </p:grpSpPr>
        <p:sp>
          <p:nvSpPr>
            <p:cNvPr name="Freeform 10" id="10"/>
            <p:cNvSpPr/>
            <p:nvPr/>
          </p:nvSpPr>
          <p:spPr>
            <a:xfrm flipH="false" flipV="false" rot="0">
              <a:off x="0" y="0"/>
              <a:ext cx="1153238" cy="843975"/>
            </a:xfrm>
            <a:custGeom>
              <a:avLst/>
              <a:gdLst/>
              <a:ahLst/>
              <a:cxnLst/>
              <a:rect r="r" b="b" t="t" l="l"/>
              <a:pathLst>
                <a:path h="843975" w="1153238">
                  <a:moveTo>
                    <a:pt x="116694" y="0"/>
                  </a:moveTo>
                  <a:lnTo>
                    <a:pt x="1036544" y="0"/>
                  </a:lnTo>
                  <a:cubicBezTo>
                    <a:pt x="1067493" y="0"/>
                    <a:pt x="1097175" y="12294"/>
                    <a:pt x="1119059" y="34179"/>
                  </a:cubicBezTo>
                  <a:cubicBezTo>
                    <a:pt x="1140943" y="56063"/>
                    <a:pt x="1153238" y="85745"/>
                    <a:pt x="1153238" y="116694"/>
                  </a:cubicBezTo>
                  <a:lnTo>
                    <a:pt x="1153238" y="727281"/>
                  </a:lnTo>
                  <a:cubicBezTo>
                    <a:pt x="1153238" y="791729"/>
                    <a:pt x="1100992" y="843975"/>
                    <a:pt x="1036544" y="843975"/>
                  </a:cubicBezTo>
                  <a:lnTo>
                    <a:pt x="116694" y="843975"/>
                  </a:lnTo>
                  <a:cubicBezTo>
                    <a:pt x="52246" y="843975"/>
                    <a:pt x="0" y="791729"/>
                    <a:pt x="0" y="727281"/>
                  </a:cubicBezTo>
                  <a:lnTo>
                    <a:pt x="0" y="116694"/>
                  </a:lnTo>
                  <a:cubicBezTo>
                    <a:pt x="0" y="52246"/>
                    <a:pt x="52246" y="0"/>
                    <a:pt x="116694" y="0"/>
                  </a:cubicBezTo>
                  <a:close/>
                </a:path>
              </a:pathLst>
            </a:custGeom>
            <a:solidFill>
              <a:srgbClr val="D0D7DD"/>
            </a:solidFill>
            <a:ln w="19050" cap="rnd">
              <a:solidFill>
                <a:srgbClr val="424242"/>
              </a:solidFill>
              <a:prstDash val="solid"/>
              <a:round/>
            </a:ln>
          </p:spPr>
        </p:sp>
        <p:sp>
          <p:nvSpPr>
            <p:cNvPr name="TextBox 11" id="11"/>
            <p:cNvSpPr txBox="true"/>
            <p:nvPr/>
          </p:nvSpPr>
          <p:spPr>
            <a:xfrm>
              <a:off x="0" y="-28575"/>
              <a:ext cx="1153238" cy="872550"/>
            </a:xfrm>
            <a:prstGeom prst="rect">
              <a:avLst/>
            </a:prstGeom>
          </p:spPr>
          <p:txBody>
            <a:bodyPr anchor="ctr" rtlCol="false" tIns="50800" lIns="50800" bIns="50800" rIns="50800"/>
            <a:lstStyle/>
            <a:p>
              <a:pPr algn="ctr">
                <a:lnSpc>
                  <a:spcPts val="2015"/>
                </a:lnSpc>
              </a:pPr>
            </a:p>
          </p:txBody>
        </p:sp>
      </p:grpSp>
      <p:grpSp>
        <p:nvGrpSpPr>
          <p:cNvPr name="Group 12" id="12"/>
          <p:cNvGrpSpPr/>
          <p:nvPr/>
        </p:nvGrpSpPr>
        <p:grpSpPr>
          <a:xfrm rot="0">
            <a:off x="6685019" y="1648124"/>
            <a:ext cx="5537792" cy="2998333"/>
            <a:chOff x="0" y="0"/>
            <a:chExt cx="1458513" cy="789684"/>
          </a:xfrm>
        </p:grpSpPr>
        <p:sp>
          <p:nvSpPr>
            <p:cNvPr name="Freeform 13" id="13"/>
            <p:cNvSpPr/>
            <p:nvPr/>
          </p:nvSpPr>
          <p:spPr>
            <a:xfrm flipH="false" flipV="false" rot="0">
              <a:off x="0" y="0"/>
              <a:ext cx="1458513" cy="789684"/>
            </a:xfrm>
            <a:custGeom>
              <a:avLst/>
              <a:gdLst/>
              <a:ahLst/>
              <a:cxnLst/>
              <a:rect r="r" b="b" t="t" l="l"/>
              <a:pathLst>
                <a:path h="789684" w="1458513">
                  <a:moveTo>
                    <a:pt x="92269" y="0"/>
                  </a:moveTo>
                  <a:lnTo>
                    <a:pt x="1366244" y="0"/>
                  </a:lnTo>
                  <a:cubicBezTo>
                    <a:pt x="1390715" y="0"/>
                    <a:pt x="1414184" y="9721"/>
                    <a:pt x="1431488" y="27025"/>
                  </a:cubicBezTo>
                  <a:cubicBezTo>
                    <a:pt x="1448792" y="44329"/>
                    <a:pt x="1458513" y="67798"/>
                    <a:pt x="1458513" y="92269"/>
                  </a:cubicBezTo>
                  <a:lnTo>
                    <a:pt x="1458513" y="697415"/>
                  </a:lnTo>
                  <a:cubicBezTo>
                    <a:pt x="1458513" y="721887"/>
                    <a:pt x="1448792" y="745356"/>
                    <a:pt x="1431488" y="762660"/>
                  </a:cubicBezTo>
                  <a:cubicBezTo>
                    <a:pt x="1414184" y="779963"/>
                    <a:pt x="1390715" y="789684"/>
                    <a:pt x="1366244" y="789684"/>
                  </a:cubicBezTo>
                  <a:lnTo>
                    <a:pt x="92269" y="789684"/>
                  </a:lnTo>
                  <a:cubicBezTo>
                    <a:pt x="67798" y="789684"/>
                    <a:pt x="44329" y="779963"/>
                    <a:pt x="27025" y="762660"/>
                  </a:cubicBezTo>
                  <a:cubicBezTo>
                    <a:pt x="9721" y="745356"/>
                    <a:pt x="0" y="721887"/>
                    <a:pt x="0" y="697415"/>
                  </a:cubicBezTo>
                  <a:lnTo>
                    <a:pt x="0" y="92269"/>
                  </a:lnTo>
                  <a:cubicBezTo>
                    <a:pt x="0" y="67798"/>
                    <a:pt x="9721" y="44329"/>
                    <a:pt x="27025" y="27025"/>
                  </a:cubicBezTo>
                  <a:cubicBezTo>
                    <a:pt x="44329" y="9721"/>
                    <a:pt x="67798" y="0"/>
                    <a:pt x="92269" y="0"/>
                  </a:cubicBezTo>
                  <a:close/>
                </a:path>
              </a:pathLst>
            </a:custGeom>
            <a:solidFill>
              <a:srgbClr val="D0D7DD"/>
            </a:solidFill>
            <a:ln w="19050" cap="rnd">
              <a:solidFill>
                <a:srgbClr val="424242"/>
              </a:solidFill>
              <a:prstDash val="solid"/>
              <a:round/>
            </a:ln>
          </p:spPr>
        </p:sp>
        <p:sp>
          <p:nvSpPr>
            <p:cNvPr name="TextBox 14" id="14"/>
            <p:cNvSpPr txBox="true"/>
            <p:nvPr/>
          </p:nvSpPr>
          <p:spPr>
            <a:xfrm>
              <a:off x="0" y="-28575"/>
              <a:ext cx="1458513" cy="818259"/>
            </a:xfrm>
            <a:prstGeom prst="rect">
              <a:avLst/>
            </a:prstGeom>
          </p:spPr>
          <p:txBody>
            <a:bodyPr anchor="ctr" rtlCol="false" tIns="50800" lIns="50800" bIns="50800" rIns="50800"/>
            <a:lstStyle/>
            <a:p>
              <a:pPr algn="ctr">
                <a:lnSpc>
                  <a:spcPts val="2015"/>
                </a:lnSpc>
              </a:pPr>
            </a:p>
          </p:txBody>
        </p:sp>
      </p:grpSp>
      <p:grpSp>
        <p:nvGrpSpPr>
          <p:cNvPr name="Group 15" id="15"/>
          <p:cNvGrpSpPr/>
          <p:nvPr/>
        </p:nvGrpSpPr>
        <p:grpSpPr>
          <a:xfrm rot="0">
            <a:off x="7042308" y="1872293"/>
            <a:ext cx="828734" cy="796263"/>
            <a:chOff x="0" y="0"/>
            <a:chExt cx="218267" cy="209715"/>
          </a:xfrm>
        </p:grpSpPr>
        <p:sp>
          <p:nvSpPr>
            <p:cNvPr name="Freeform 16" id="16"/>
            <p:cNvSpPr/>
            <p:nvPr/>
          </p:nvSpPr>
          <p:spPr>
            <a:xfrm flipH="false" flipV="false" rot="0">
              <a:off x="0" y="0"/>
              <a:ext cx="218267" cy="209715"/>
            </a:xfrm>
            <a:custGeom>
              <a:avLst/>
              <a:gdLst/>
              <a:ahLst/>
              <a:cxnLst/>
              <a:rect r="r" b="b" t="t" l="l"/>
              <a:pathLst>
                <a:path h="209715" w="218267">
                  <a:moveTo>
                    <a:pt x="104858" y="0"/>
                  </a:moveTo>
                  <a:lnTo>
                    <a:pt x="113410" y="0"/>
                  </a:lnTo>
                  <a:cubicBezTo>
                    <a:pt x="171321" y="0"/>
                    <a:pt x="218267" y="46946"/>
                    <a:pt x="218267" y="104858"/>
                  </a:cubicBezTo>
                  <a:lnTo>
                    <a:pt x="218267" y="104858"/>
                  </a:lnTo>
                  <a:cubicBezTo>
                    <a:pt x="218267" y="162769"/>
                    <a:pt x="171321" y="209715"/>
                    <a:pt x="113410" y="209715"/>
                  </a:cubicBezTo>
                  <a:lnTo>
                    <a:pt x="104858" y="209715"/>
                  </a:lnTo>
                  <a:cubicBezTo>
                    <a:pt x="46946" y="209715"/>
                    <a:pt x="0" y="162769"/>
                    <a:pt x="0" y="104858"/>
                  </a:cubicBezTo>
                  <a:lnTo>
                    <a:pt x="0" y="104858"/>
                  </a:lnTo>
                  <a:cubicBezTo>
                    <a:pt x="0" y="46946"/>
                    <a:pt x="46946" y="0"/>
                    <a:pt x="104858" y="0"/>
                  </a:cubicBezTo>
                  <a:close/>
                </a:path>
              </a:pathLst>
            </a:custGeom>
            <a:solidFill>
              <a:srgbClr val="FFFFFF"/>
            </a:solidFill>
            <a:ln w="19050" cap="rnd">
              <a:solidFill>
                <a:srgbClr val="424242"/>
              </a:solidFill>
              <a:prstDash val="solid"/>
              <a:round/>
            </a:ln>
          </p:spPr>
        </p:sp>
        <p:sp>
          <p:nvSpPr>
            <p:cNvPr name="TextBox 17" id="17"/>
            <p:cNvSpPr txBox="true"/>
            <p:nvPr/>
          </p:nvSpPr>
          <p:spPr>
            <a:xfrm>
              <a:off x="0" y="-28575"/>
              <a:ext cx="218267" cy="238290"/>
            </a:xfrm>
            <a:prstGeom prst="rect">
              <a:avLst/>
            </a:prstGeom>
          </p:spPr>
          <p:txBody>
            <a:bodyPr anchor="ctr" rtlCol="false" tIns="50800" lIns="50800" bIns="50800" rIns="50800"/>
            <a:lstStyle/>
            <a:p>
              <a:pPr algn="ctr">
                <a:lnSpc>
                  <a:spcPts val="2015"/>
                </a:lnSpc>
              </a:pPr>
            </a:p>
          </p:txBody>
        </p:sp>
      </p:grpSp>
      <p:grpSp>
        <p:nvGrpSpPr>
          <p:cNvPr name="Group 18" id="18"/>
          <p:cNvGrpSpPr/>
          <p:nvPr/>
        </p:nvGrpSpPr>
        <p:grpSpPr>
          <a:xfrm rot="0">
            <a:off x="12988923" y="1891787"/>
            <a:ext cx="986863" cy="776769"/>
            <a:chOff x="0" y="0"/>
            <a:chExt cx="259915" cy="204581"/>
          </a:xfrm>
        </p:grpSpPr>
        <p:sp>
          <p:nvSpPr>
            <p:cNvPr name="Freeform 19" id="19"/>
            <p:cNvSpPr/>
            <p:nvPr/>
          </p:nvSpPr>
          <p:spPr>
            <a:xfrm flipH="false" flipV="false" rot="0">
              <a:off x="0" y="0"/>
              <a:ext cx="259915" cy="204581"/>
            </a:xfrm>
            <a:custGeom>
              <a:avLst/>
              <a:gdLst/>
              <a:ahLst/>
              <a:cxnLst/>
              <a:rect r="r" b="b" t="t" l="l"/>
              <a:pathLst>
                <a:path h="204581" w="259915">
                  <a:moveTo>
                    <a:pt x="102291" y="0"/>
                  </a:moveTo>
                  <a:lnTo>
                    <a:pt x="157624" y="0"/>
                  </a:lnTo>
                  <a:cubicBezTo>
                    <a:pt x="184753" y="0"/>
                    <a:pt x="210771" y="10777"/>
                    <a:pt x="229954" y="29960"/>
                  </a:cubicBezTo>
                  <a:cubicBezTo>
                    <a:pt x="249138" y="49143"/>
                    <a:pt x="259915" y="75161"/>
                    <a:pt x="259915" y="102291"/>
                  </a:cubicBezTo>
                  <a:lnTo>
                    <a:pt x="259915" y="102291"/>
                  </a:lnTo>
                  <a:cubicBezTo>
                    <a:pt x="259915" y="158784"/>
                    <a:pt x="214118" y="204581"/>
                    <a:pt x="157624" y="204581"/>
                  </a:cubicBezTo>
                  <a:lnTo>
                    <a:pt x="102291" y="204581"/>
                  </a:lnTo>
                  <a:cubicBezTo>
                    <a:pt x="75161" y="204581"/>
                    <a:pt x="49143" y="193804"/>
                    <a:pt x="29960" y="174621"/>
                  </a:cubicBezTo>
                  <a:cubicBezTo>
                    <a:pt x="10777" y="155438"/>
                    <a:pt x="0" y="129420"/>
                    <a:pt x="0" y="102291"/>
                  </a:cubicBezTo>
                  <a:lnTo>
                    <a:pt x="0" y="102291"/>
                  </a:lnTo>
                  <a:cubicBezTo>
                    <a:pt x="0" y="75161"/>
                    <a:pt x="10777" y="49143"/>
                    <a:pt x="29960" y="29960"/>
                  </a:cubicBezTo>
                  <a:cubicBezTo>
                    <a:pt x="49143" y="10777"/>
                    <a:pt x="75161" y="0"/>
                    <a:pt x="102291" y="0"/>
                  </a:cubicBezTo>
                  <a:close/>
                </a:path>
              </a:pathLst>
            </a:custGeom>
            <a:solidFill>
              <a:srgbClr val="FFFFFF"/>
            </a:solidFill>
            <a:ln w="19050" cap="rnd">
              <a:solidFill>
                <a:srgbClr val="424242"/>
              </a:solidFill>
              <a:prstDash val="solid"/>
              <a:round/>
            </a:ln>
          </p:spPr>
        </p:sp>
        <p:sp>
          <p:nvSpPr>
            <p:cNvPr name="TextBox 20" id="20"/>
            <p:cNvSpPr txBox="true"/>
            <p:nvPr/>
          </p:nvSpPr>
          <p:spPr>
            <a:xfrm>
              <a:off x="0" y="-28575"/>
              <a:ext cx="259915" cy="233156"/>
            </a:xfrm>
            <a:prstGeom prst="rect">
              <a:avLst/>
            </a:prstGeom>
          </p:spPr>
          <p:txBody>
            <a:bodyPr anchor="ctr" rtlCol="false" tIns="50800" lIns="50800" bIns="50800" rIns="50800"/>
            <a:lstStyle/>
            <a:p>
              <a:pPr algn="ctr">
                <a:lnSpc>
                  <a:spcPts val="2015"/>
                </a:lnSpc>
              </a:pPr>
            </a:p>
          </p:txBody>
        </p:sp>
      </p:grpSp>
      <p:sp>
        <p:nvSpPr>
          <p:cNvPr name="Freeform 21" id="21"/>
          <p:cNvSpPr/>
          <p:nvPr/>
        </p:nvSpPr>
        <p:spPr>
          <a:xfrm flipH="false" flipV="false" rot="0">
            <a:off x="6685019" y="4916548"/>
            <a:ext cx="5913467" cy="4341752"/>
          </a:xfrm>
          <a:custGeom>
            <a:avLst/>
            <a:gdLst/>
            <a:ahLst/>
            <a:cxnLst/>
            <a:rect r="r" b="b" t="t" l="l"/>
            <a:pathLst>
              <a:path h="4341752" w="5913467">
                <a:moveTo>
                  <a:pt x="0" y="0"/>
                </a:moveTo>
                <a:lnTo>
                  <a:pt x="5913467" y="0"/>
                </a:lnTo>
                <a:lnTo>
                  <a:pt x="5913467" y="4341752"/>
                </a:lnTo>
                <a:lnTo>
                  <a:pt x="0" y="4341752"/>
                </a:lnTo>
                <a:lnTo>
                  <a:pt x="0" y="0"/>
                </a:lnTo>
                <a:close/>
              </a:path>
            </a:pathLst>
          </a:custGeom>
          <a:blipFill>
            <a:blip r:embed="rId3"/>
            <a:stretch>
              <a:fillRect l="-57140" t="-37304" r="-24985" b="-23725"/>
            </a:stretch>
          </a:blipFill>
        </p:spPr>
      </p:sp>
      <p:sp>
        <p:nvSpPr>
          <p:cNvPr name="Freeform 22" id="22"/>
          <p:cNvSpPr/>
          <p:nvPr/>
        </p:nvSpPr>
        <p:spPr>
          <a:xfrm flipH="false" flipV="false" rot="0">
            <a:off x="955542" y="4822664"/>
            <a:ext cx="5533781" cy="4435636"/>
          </a:xfrm>
          <a:custGeom>
            <a:avLst/>
            <a:gdLst/>
            <a:ahLst/>
            <a:cxnLst/>
            <a:rect r="r" b="b" t="t" l="l"/>
            <a:pathLst>
              <a:path h="4435636" w="5533781">
                <a:moveTo>
                  <a:pt x="0" y="0"/>
                </a:moveTo>
                <a:lnTo>
                  <a:pt x="5533781" y="0"/>
                </a:lnTo>
                <a:lnTo>
                  <a:pt x="5533781" y="4435636"/>
                </a:lnTo>
                <a:lnTo>
                  <a:pt x="0" y="4435636"/>
                </a:lnTo>
                <a:lnTo>
                  <a:pt x="0" y="0"/>
                </a:lnTo>
                <a:close/>
              </a:path>
            </a:pathLst>
          </a:custGeom>
          <a:blipFill>
            <a:blip r:embed="rId4"/>
            <a:stretch>
              <a:fillRect l="-50134" t="-34339" r="-36535" b="-16841"/>
            </a:stretch>
          </a:blipFill>
        </p:spPr>
      </p:sp>
      <p:sp>
        <p:nvSpPr>
          <p:cNvPr name="Freeform 23" id="23"/>
          <p:cNvSpPr/>
          <p:nvPr/>
        </p:nvSpPr>
        <p:spPr>
          <a:xfrm flipH="false" flipV="false" rot="6000">
            <a:off x="12794554" y="4912169"/>
            <a:ext cx="5029528" cy="4547984"/>
          </a:xfrm>
          <a:custGeom>
            <a:avLst/>
            <a:gdLst/>
            <a:ahLst/>
            <a:cxnLst/>
            <a:rect r="r" b="b" t="t" l="l"/>
            <a:pathLst>
              <a:path h="4547984" w="5029528">
                <a:moveTo>
                  <a:pt x="0" y="8764"/>
                </a:moveTo>
                <a:lnTo>
                  <a:pt x="5021605" y="0"/>
                </a:lnTo>
                <a:lnTo>
                  <a:pt x="5029527" y="4539220"/>
                </a:lnTo>
                <a:lnTo>
                  <a:pt x="7922" y="4547984"/>
                </a:lnTo>
                <a:lnTo>
                  <a:pt x="0" y="8764"/>
                </a:lnTo>
                <a:close/>
              </a:path>
            </a:pathLst>
          </a:custGeom>
          <a:blipFill>
            <a:blip r:embed="rId5"/>
            <a:stretch>
              <a:fillRect l="-40698" t="-15075" r="-19596" b="0"/>
            </a:stretch>
          </a:blipFill>
        </p:spPr>
      </p:sp>
      <p:sp>
        <p:nvSpPr>
          <p:cNvPr name="TextBox 24" id="24"/>
          <p:cNvSpPr txBox="true"/>
          <p:nvPr/>
        </p:nvSpPr>
        <p:spPr>
          <a:xfrm rot="0">
            <a:off x="417337" y="496043"/>
            <a:ext cx="16230600" cy="925741"/>
          </a:xfrm>
          <a:prstGeom prst="rect">
            <a:avLst/>
          </a:prstGeom>
        </p:spPr>
        <p:txBody>
          <a:bodyPr anchor="t" rtlCol="false" tIns="0" lIns="0" bIns="0" rIns="0">
            <a:spAutoFit/>
          </a:bodyPr>
          <a:lstStyle/>
          <a:p>
            <a:pPr algn="l">
              <a:lnSpc>
                <a:spcPts val="6830"/>
              </a:lnSpc>
            </a:pPr>
            <a:r>
              <a:rPr lang="en-US" sz="7266" spc="-341" b="true">
                <a:solidFill>
                  <a:srgbClr val="424242"/>
                </a:solidFill>
                <a:latin typeface="Open Sauce Heavy"/>
                <a:ea typeface="Open Sauce Heavy"/>
                <a:cs typeface="Open Sauce Heavy"/>
                <a:sym typeface="Open Sauce Heavy"/>
              </a:rPr>
              <a:t>Discover Our Services</a:t>
            </a:r>
          </a:p>
        </p:txBody>
      </p:sp>
      <p:sp>
        <p:nvSpPr>
          <p:cNvPr name="TextBox 25" id="25"/>
          <p:cNvSpPr txBox="true"/>
          <p:nvPr/>
        </p:nvSpPr>
        <p:spPr>
          <a:xfrm rot="0">
            <a:off x="7042308" y="2129661"/>
            <a:ext cx="819524" cy="410464"/>
          </a:xfrm>
          <a:prstGeom prst="rect">
            <a:avLst/>
          </a:prstGeom>
        </p:spPr>
        <p:txBody>
          <a:bodyPr anchor="t" rtlCol="false" tIns="0" lIns="0" bIns="0" rIns="0">
            <a:spAutoFit/>
          </a:bodyPr>
          <a:lstStyle/>
          <a:p>
            <a:pPr algn="ctr">
              <a:lnSpc>
                <a:spcPts val="3008"/>
              </a:lnSpc>
            </a:pPr>
            <a:r>
              <a:rPr lang="en-US" b="true" sz="3200" spc="-150">
                <a:solidFill>
                  <a:srgbClr val="424242"/>
                </a:solidFill>
                <a:latin typeface="Open Sauce Heavy"/>
                <a:ea typeface="Open Sauce Heavy"/>
                <a:cs typeface="Open Sauce Heavy"/>
                <a:sym typeface="Open Sauce Heavy"/>
              </a:rPr>
              <a:t>02</a:t>
            </a:r>
          </a:p>
        </p:txBody>
      </p:sp>
      <p:sp>
        <p:nvSpPr>
          <p:cNvPr name="TextBox 26" id="26"/>
          <p:cNvSpPr txBox="true"/>
          <p:nvPr/>
        </p:nvSpPr>
        <p:spPr>
          <a:xfrm rot="0">
            <a:off x="13156261" y="2089720"/>
            <a:ext cx="819524" cy="384810"/>
          </a:xfrm>
          <a:prstGeom prst="rect">
            <a:avLst/>
          </a:prstGeom>
        </p:spPr>
        <p:txBody>
          <a:bodyPr anchor="t" rtlCol="false" tIns="0" lIns="0" bIns="0" rIns="0">
            <a:spAutoFit/>
          </a:bodyPr>
          <a:lstStyle/>
          <a:p>
            <a:pPr algn="ctr">
              <a:lnSpc>
                <a:spcPts val="2820"/>
              </a:lnSpc>
            </a:pPr>
            <a:r>
              <a:rPr lang="en-US" b="true" sz="3000" spc="-141">
                <a:solidFill>
                  <a:srgbClr val="424242"/>
                </a:solidFill>
                <a:latin typeface="Open Sauce Heavy"/>
                <a:ea typeface="Open Sauce Heavy"/>
                <a:cs typeface="Open Sauce Heavy"/>
                <a:sym typeface="Open Sauce Heavy"/>
              </a:rPr>
              <a:t>03</a:t>
            </a:r>
          </a:p>
        </p:txBody>
      </p:sp>
      <p:sp>
        <p:nvSpPr>
          <p:cNvPr name="TextBox 27" id="27"/>
          <p:cNvSpPr txBox="true"/>
          <p:nvPr/>
        </p:nvSpPr>
        <p:spPr>
          <a:xfrm rot="0">
            <a:off x="8035570" y="2129661"/>
            <a:ext cx="3809548" cy="2340838"/>
          </a:xfrm>
          <a:prstGeom prst="rect">
            <a:avLst/>
          </a:prstGeom>
        </p:spPr>
        <p:txBody>
          <a:bodyPr anchor="t" rtlCol="false" tIns="0" lIns="0" bIns="0" rIns="0">
            <a:spAutoFit/>
          </a:bodyPr>
          <a:lstStyle/>
          <a:p>
            <a:pPr algn="l">
              <a:lnSpc>
                <a:spcPts val="3039"/>
              </a:lnSpc>
            </a:pPr>
            <a:r>
              <a:rPr lang="en-US" sz="3233" spc="-151" b="true">
                <a:solidFill>
                  <a:srgbClr val="424242"/>
                </a:solidFill>
                <a:latin typeface="Open Sauce Heavy"/>
                <a:ea typeface="Open Sauce Heavy"/>
                <a:cs typeface="Open Sauce Heavy"/>
                <a:sym typeface="Open Sauce Heavy"/>
              </a:rPr>
              <a:t>Code Suggestions </a:t>
            </a:r>
          </a:p>
          <a:p>
            <a:pPr algn="l">
              <a:lnSpc>
                <a:spcPts val="3039"/>
              </a:lnSpc>
            </a:pPr>
          </a:p>
          <a:p>
            <a:pPr algn="l">
              <a:lnSpc>
                <a:spcPts val="3039"/>
              </a:lnSpc>
            </a:pPr>
            <a:r>
              <a:rPr lang="en-US" sz="3233" spc="-151" b="true">
                <a:solidFill>
                  <a:srgbClr val="424242"/>
                </a:solidFill>
                <a:latin typeface="Open Sauce Heavy"/>
                <a:ea typeface="Open Sauce Heavy"/>
                <a:cs typeface="Open Sauce Heavy"/>
                <a:sym typeface="Open Sauce Heavy"/>
              </a:rPr>
              <a:t>— </a:t>
            </a:r>
            <a:r>
              <a:rPr lang="en-US" sz="3233" spc="-151">
                <a:solidFill>
                  <a:srgbClr val="424242"/>
                </a:solidFill>
                <a:latin typeface="Open Sauce"/>
                <a:ea typeface="Open Sauce"/>
                <a:cs typeface="Open Sauce"/>
                <a:sym typeface="Open Sauce"/>
              </a:rPr>
              <a:t>Identifies bugs, improvements, and best practices in your code.</a:t>
            </a:r>
          </a:p>
        </p:txBody>
      </p:sp>
      <p:sp>
        <p:nvSpPr>
          <p:cNvPr name="TextBox 28" id="28"/>
          <p:cNvSpPr txBox="true"/>
          <p:nvPr/>
        </p:nvSpPr>
        <p:spPr>
          <a:xfrm rot="0">
            <a:off x="14193552" y="1948493"/>
            <a:ext cx="2868124" cy="2535031"/>
          </a:xfrm>
          <a:prstGeom prst="rect">
            <a:avLst/>
          </a:prstGeom>
        </p:spPr>
        <p:txBody>
          <a:bodyPr anchor="t" rtlCol="false" tIns="0" lIns="0" bIns="0" rIns="0">
            <a:spAutoFit/>
          </a:bodyPr>
          <a:lstStyle/>
          <a:p>
            <a:pPr algn="l">
              <a:lnSpc>
                <a:spcPts val="2869"/>
              </a:lnSpc>
            </a:pPr>
            <a:r>
              <a:rPr lang="en-US" sz="3052" spc="-143" b="true">
                <a:solidFill>
                  <a:srgbClr val="424242"/>
                </a:solidFill>
                <a:latin typeface="Open Sauce Bold"/>
                <a:ea typeface="Open Sauce Bold"/>
                <a:cs typeface="Open Sauce Bold"/>
                <a:sym typeface="Open Sauce Bold"/>
              </a:rPr>
              <a:t>Code Generator </a:t>
            </a:r>
          </a:p>
          <a:p>
            <a:pPr algn="l">
              <a:lnSpc>
                <a:spcPts val="2869"/>
              </a:lnSpc>
            </a:pPr>
          </a:p>
          <a:p>
            <a:pPr algn="l">
              <a:lnSpc>
                <a:spcPts val="2869"/>
              </a:lnSpc>
            </a:pPr>
            <a:r>
              <a:rPr lang="en-US" sz="3052" spc="-143" b="true">
                <a:solidFill>
                  <a:srgbClr val="424242"/>
                </a:solidFill>
                <a:latin typeface="Open Sauce Bold"/>
                <a:ea typeface="Open Sauce Bold"/>
                <a:cs typeface="Open Sauce Bold"/>
                <a:sym typeface="Open Sauce Bold"/>
              </a:rPr>
              <a:t>—</a:t>
            </a:r>
            <a:r>
              <a:rPr lang="en-US" sz="3052" spc="-143">
                <a:solidFill>
                  <a:srgbClr val="424242"/>
                </a:solidFill>
                <a:latin typeface="Open Sauce"/>
                <a:ea typeface="Open Sauce"/>
                <a:cs typeface="Open Sauce"/>
                <a:sym typeface="Open Sauce"/>
              </a:rPr>
              <a:t> Converts natural-language requests into clean, runnable code.</a:t>
            </a:r>
          </a:p>
        </p:txBody>
      </p:sp>
      <p:sp>
        <p:nvSpPr>
          <p:cNvPr name="TextBox 29" id="29"/>
          <p:cNvSpPr txBox="true"/>
          <p:nvPr/>
        </p:nvSpPr>
        <p:spPr>
          <a:xfrm rot="0">
            <a:off x="1253644" y="2120136"/>
            <a:ext cx="819524" cy="384810"/>
          </a:xfrm>
          <a:prstGeom prst="rect">
            <a:avLst/>
          </a:prstGeom>
        </p:spPr>
        <p:txBody>
          <a:bodyPr anchor="t" rtlCol="false" tIns="0" lIns="0" bIns="0" rIns="0">
            <a:spAutoFit/>
          </a:bodyPr>
          <a:lstStyle/>
          <a:p>
            <a:pPr algn="ctr">
              <a:lnSpc>
                <a:spcPts val="2820"/>
              </a:lnSpc>
            </a:pPr>
            <a:r>
              <a:rPr lang="en-US" b="true" sz="3000" spc="-141">
                <a:solidFill>
                  <a:srgbClr val="424242"/>
                </a:solidFill>
                <a:latin typeface="Open Sauce Heavy"/>
                <a:ea typeface="Open Sauce Heavy"/>
                <a:cs typeface="Open Sauce Heavy"/>
                <a:sym typeface="Open Sauce Heavy"/>
              </a:rPr>
              <a:t>01</a:t>
            </a:r>
          </a:p>
        </p:txBody>
      </p:sp>
      <p:sp>
        <p:nvSpPr>
          <p:cNvPr name="TextBox 30" id="30"/>
          <p:cNvSpPr txBox="true"/>
          <p:nvPr/>
        </p:nvSpPr>
        <p:spPr>
          <a:xfrm rot="0">
            <a:off x="2240507" y="1958462"/>
            <a:ext cx="3446628" cy="2499360"/>
          </a:xfrm>
          <a:prstGeom prst="rect">
            <a:avLst/>
          </a:prstGeom>
        </p:spPr>
        <p:txBody>
          <a:bodyPr anchor="t" rtlCol="false" tIns="0" lIns="0" bIns="0" rIns="0">
            <a:spAutoFit/>
          </a:bodyPr>
          <a:lstStyle/>
          <a:p>
            <a:pPr algn="l">
              <a:lnSpc>
                <a:spcPts val="2820"/>
              </a:lnSpc>
            </a:pPr>
            <a:r>
              <a:rPr lang="en-US" sz="3000" spc="-141" b="true">
                <a:solidFill>
                  <a:srgbClr val="424242"/>
                </a:solidFill>
                <a:latin typeface="Open Sauce Heavy"/>
                <a:ea typeface="Open Sauce Heavy"/>
                <a:cs typeface="Open Sauce Heavy"/>
                <a:sym typeface="Open Sauce Heavy"/>
              </a:rPr>
              <a:t>AI Chatbot — </a:t>
            </a:r>
          </a:p>
          <a:p>
            <a:pPr algn="l">
              <a:lnSpc>
                <a:spcPts val="2820"/>
              </a:lnSpc>
            </a:pPr>
          </a:p>
          <a:p>
            <a:pPr algn="l">
              <a:lnSpc>
                <a:spcPts val="2820"/>
              </a:lnSpc>
            </a:pPr>
            <a:r>
              <a:rPr lang="en-US" sz="3000" spc="-141">
                <a:solidFill>
                  <a:srgbClr val="424242"/>
                </a:solidFill>
                <a:latin typeface="Open Sauce"/>
                <a:ea typeface="Open Sauce"/>
                <a:cs typeface="Open Sauce"/>
                <a:sym typeface="Open Sauce"/>
              </a:rPr>
              <a:t>Conversational assistant for general queries and technical explanations</a:t>
            </a:r>
            <a:r>
              <a:rPr lang="en-US" sz="3000" spc="-141" b="true">
                <a:solidFill>
                  <a:srgbClr val="424242"/>
                </a:solidFill>
                <a:latin typeface="Open Sauce Heavy"/>
                <a:ea typeface="Open Sauce Heavy"/>
                <a:cs typeface="Open Sauce Heavy"/>
                <a:sym typeface="Open Sauce Heavy"/>
              </a:rPr>
              <a: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D0D7DD"/>
        </a:solidFill>
      </p:bgPr>
    </p:bg>
    <p:spTree>
      <p:nvGrpSpPr>
        <p:cNvPr id="1" name=""/>
        <p:cNvGrpSpPr/>
        <p:nvPr/>
      </p:nvGrpSpPr>
      <p:grpSpPr>
        <a:xfrm>
          <a:off x="0" y="0"/>
          <a:ext cx="0" cy="0"/>
          <a:chOff x="0" y="0"/>
          <a:chExt cx="0" cy="0"/>
        </a:xfrm>
      </p:grpSpPr>
      <p:sp>
        <p:nvSpPr>
          <p:cNvPr name="Freeform 2" id="2"/>
          <p:cNvSpPr/>
          <p:nvPr/>
        </p:nvSpPr>
        <p:spPr>
          <a:xfrm flipH="false" flipV="false" rot="0">
            <a:off x="1253644" y="1421784"/>
            <a:ext cx="16714740" cy="10818995"/>
          </a:xfrm>
          <a:custGeom>
            <a:avLst/>
            <a:gdLst/>
            <a:ahLst/>
            <a:cxnLst/>
            <a:rect r="r" b="b" t="t" l="l"/>
            <a:pathLst>
              <a:path h="10818995" w="16714740">
                <a:moveTo>
                  <a:pt x="0" y="0"/>
                </a:moveTo>
                <a:lnTo>
                  <a:pt x="16714740" y="0"/>
                </a:lnTo>
                <a:lnTo>
                  <a:pt x="16714740" y="10818995"/>
                </a:lnTo>
                <a:lnTo>
                  <a:pt x="0" y="10818995"/>
                </a:lnTo>
                <a:lnTo>
                  <a:pt x="0" y="0"/>
                </a:lnTo>
                <a:close/>
              </a:path>
            </a:pathLst>
          </a:custGeom>
          <a:blipFill>
            <a:blip r:embed="rId2">
              <a:alphaModFix amt="24000"/>
            </a:blip>
            <a:stretch>
              <a:fillRect l="0" t="0" r="0" b="0"/>
            </a:stretch>
          </a:blipFill>
        </p:spPr>
      </p:sp>
      <p:grpSp>
        <p:nvGrpSpPr>
          <p:cNvPr name="Group 3" id="3"/>
          <p:cNvGrpSpPr/>
          <p:nvPr/>
        </p:nvGrpSpPr>
        <p:grpSpPr>
          <a:xfrm rot="0">
            <a:off x="958979" y="1624306"/>
            <a:ext cx="5151367" cy="2998333"/>
            <a:chOff x="0" y="0"/>
            <a:chExt cx="1356739" cy="789684"/>
          </a:xfrm>
        </p:grpSpPr>
        <p:sp>
          <p:nvSpPr>
            <p:cNvPr name="Freeform 4" id="4"/>
            <p:cNvSpPr/>
            <p:nvPr/>
          </p:nvSpPr>
          <p:spPr>
            <a:xfrm flipH="false" flipV="false" rot="0">
              <a:off x="0" y="0"/>
              <a:ext cx="1356739" cy="789684"/>
            </a:xfrm>
            <a:custGeom>
              <a:avLst/>
              <a:gdLst/>
              <a:ahLst/>
              <a:cxnLst/>
              <a:rect r="r" b="b" t="t" l="l"/>
              <a:pathLst>
                <a:path h="789684" w="1356739">
                  <a:moveTo>
                    <a:pt x="99191" y="0"/>
                  </a:moveTo>
                  <a:lnTo>
                    <a:pt x="1257548" y="0"/>
                  </a:lnTo>
                  <a:cubicBezTo>
                    <a:pt x="1283855" y="0"/>
                    <a:pt x="1309085" y="10450"/>
                    <a:pt x="1327686" y="29052"/>
                  </a:cubicBezTo>
                  <a:cubicBezTo>
                    <a:pt x="1346288" y="47654"/>
                    <a:pt x="1356739" y="72884"/>
                    <a:pt x="1356739" y="99191"/>
                  </a:cubicBezTo>
                  <a:lnTo>
                    <a:pt x="1356739" y="690494"/>
                  </a:lnTo>
                  <a:cubicBezTo>
                    <a:pt x="1356739" y="745275"/>
                    <a:pt x="1312330" y="789684"/>
                    <a:pt x="1257548" y="789684"/>
                  </a:cubicBezTo>
                  <a:lnTo>
                    <a:pt x="99191" y="789684"/>
                  </a:lnTo>
                  <a:cubicBezTo>
                    <a:pt x="44409" y="789684"/>
                    <a:pt x="0" y="745275"/>
                    <a:pt x="0" y="690494"/>
                  </a:cubicBezTo>
                  <a:lnTo>
                    <a:pt x="0" y="99191"/>
                  </a:lnTo>
                  <a:cubicBezTo>
                    <a:pt x="0" y="44409"/>
                    <a:pt x="44409" y="0"/>
                    <a:pt x="99191" y="0"/>
                  </a:cubicBezTo>
                  <a:close/>
                </a:path>
              </a:pathLst>
            </a:custGeom>
            <a:gradFill rotWithShape="true">
              <a:gsLst>
                <a:gs pos="0">
                  <a:srgbClr val="A0CEFD">
                    <a:alpha val="100000"/>
                  </a:srgbClr>
                </a:gs>
                <a:gs pos="100000">
                  <a:srgbClr val="E4F2FF">
                    <a:alpha val="100000"/>
                  </a:srgbClr>
                </a:gs>
              </a:gsLst>
              <a:lin ang="0"/>
            </a:gradFill>
            <a:ln w="19050" cap="rnd">
              <a:solidFill>
                <a:srgbClr val="424242"/>
              </a:solidFill>
              <a:prstDash val="solid"/>
              <a:round/>
            </a:ln>
          </p:spPr>
        </p:sp>
        <p:sp>
          <p:nvSpPr>
            <p:cNvPr name="TextBox 5" id="5"/>
            <p:cNvSpPr txBox="true"/>
            <p:nvPr/>
          </p:nvSpPr>
          <p:spPr>
            <a:xfrm>
              <a:off x="0" y="-28575"/>
              <a:ext cx="1356739" cy="818259"/>
            </a:xfrm>
            <a:prstGeom prst="rect">
              <a:avLst/>
            </a:prstGeom>
          </p:spPr>
          <p:txBody>
            <a:bodyPr anchor="ctr" rtlCol="false" tIns="50800" lIns="50800" bIns="50800" rIns="50800"/>
            <a:lstStyle/>
            <a:p>
              <a:pPr algn="ctr">
                <a:lnSpc>
                  <a:spcPts val="2015"/>
                </a:lnSpc>
              </a:pPr>
            </a:p>
          </p:txBody>
        </p:sp>
      </p:grpSp>
      <p:grpSp>
        <p:nvGrpSpPr>
          <p:cNvPr name="Group 6" id="6"/>
          <p:cNvGrpSpPr/>
          <p:nvPr/>
        </p:nvGrpSpPr>
        <p:grpSpPr>
          <a:xfrm rot="0">
            <a:off x="1086305" y="1925031"/>
            <a:ext cx="935127" cy="843354"/>
            <a:chOff x="0" y="0"/>
            <a:chExt cx="246288" cy="222118"/>
          </a:xfrm>
        </p:grpSpPr>
        <p:sp>
          <p:nvSpPr>
            <p:cNvPr name="Freeform 7" id="7"/>
            <p:cNvSpPr/>
            <p:nvPr/>
          </p:nvSpPr>
          <p:spPr>
            <a:xfrm flipH="false" flipV="false" rot="0">
              <a:off x="0" y="0"/>
              <a:ext cx="246288" cy="222118"/>
            </a:xfrm>
            <a:custGeom>
              <a:avLst/>
              <a:gdLst/>
              <a:ahLst/>
              <a:cxnLst/>
              <a:rect r="r" b="b" t="t" l="l"/>
              <a:pathLst>
                <a:path h="222118" w="246288">
                  <a:moveTo>
                    <a:pt x="111059" y="0"/>
                  </a:moveTo>
                  <a:lnTo>
                    <a:pt x="135230" y="0"/>
                  </a:lnTo>
                  <a:cubicBezTo>
                    <a:pt x="164684" y="0"/>
                    <a:pt x="192932" y="11701"/>
                    <a:pt x="213760" y="32528"/>
                  </a:cubicBezTo>
                  <a:cubicBezTo>
                    <a:pt x="234588" y="53356"/>
                    <a:pt x="246288" y="81604"/>
                    <a:pt x="246288" y="111059"/>
                  </a:cubicBezTo>
                  <a:lnTo>
                    <a:pt x="246288" y="111059"/>
                  </a:lnTo>
                  <a:cubicBezTo>
                    <a:pt x="246288" y="172395"/>
                    <a:pt x="196566" y="222118"/>
                    <a:pt x="135230" y="222118"/>
                  </a:cubicBezTo>
                  <a:lnTo>
                    <a:pt x="111059" y="222118"/>
                  </a:lnTo>
                  <a:cubicBezTo>
                    <a:pt x="49723" y="222118"/>
                    <a:pt x="0" y="172395"/>
                    <a:pt x="0" y="111059"/>
                  </a:cubicBezTo>
                  <a:lnTo>
                    <a:pt x="0" y="111059"/>
                  </a:lnTo>
                  <a:cubicBezTo>
                    <a:pt x="0" y="49723"/>
                    <a:pt x="49723" y="0"/>
                    <a:pt x="111059" y="0"/>
                  </a:cubicBezTo>
                  <a:close/>
                </a:path>
              </a:pathLst>
            </a:custGeom>
            <a:solidFill>
              <a:srgbClr val="FFFFFF"/>
            </a:solidFill>
            <a:ln w="19050" cap="rnd">
              <a:solidFill>
                <a:srgbClr val="424242"/>
              </a:solidFill>
              <a:prstDash val="solid"/>
              <a:round/>
            </a:ln>
          </p:spPr>
        </p:sp>
        <p:sp>
          <p:nvSpPr>
            <p:cNvPr name="TextBox 8" id="8"/>
            <p:cNvSpPr txBox="true"/>
            <p:nvPr/>
          </p:nvSpPr>
          <p:spPr>
            <a:xfrm>
              <a:off x="0" y="0"/>
              <a:ext cx="246288" cy="222118"/>
            </a:xfrm>
            <a:prstGeom prst="rect">
              <a:avLst/>
            </a:prstGeom>
          </p:spPr>
          <p:txBody>
            <a:bodyPr anchor="ctr" rtlCol="false" tIns="50800" lIns="50800" bIns="50800" rIns="50800"/>
            <a:lstStyle/>
            <a:p>
              <a:pPr algn="ctr">
                <a:lnSpc>
                  <a:spcPts val="126"/>
                </a:lnSpc>
              </a:pPr>
            </a:p>
          </p:txBody>
        </p:sp>
      </p:grpSp>
      <p:grpSp>
        <p:nvGrpSpPr>
          <p:cNvPr name="Group 9" id="9"/>
          <p:cNvGrpSpPr/>
          <p:nvPr/>
        </p:nvGrpSpPr>
        <p:grpSpPr>
          <a:xfrm rot="0">
            <a:off x="12880601" y="1575675"/>
            <a:ext cx="4378699" cy="3204466"/>
            <a:chOff x="0" y="0"/>
            <a:chExt cx="1153238" cy="843975"/>
          </a:xfrm>
        </p:grpSpPr>
        <p:sp>
          <p:nvSpPr>
            <p:cNvPr name="Freeform 10" id="10"/>
            <p:cNvSpPr/>
            <p:nvPr/>
          </p:nvSpPr>
          <p:spPr>
            <a:xfrm flipH="false" flipV="false" rot="0">
              <a:off x="0" y="0"/>
              <a:ext cx="1153238" cy="843975"/>
            </a:xfrm>
            <a:custGeom>
              <a:avLst/>
              <a:gdLst/>
              <a:ahLst/>
              <a:cxnLst/>
              <a:rect r="r" b="b" t="t" l="l"/>
              <a:pathLst>
                <a:path h="843975" w="1153238">
                  <a:moveTo>
                    <a:pt x="116694" y="0"/>
                  </a:moveTo>
                  <a:lnTo>
                    <a:pt x="1036544" y="0"/>
                  </a:lnTo>
                  <a:cubicBezTo>
                    <a:pt x="1067493" y="0"/>
                    <a:pt x="1097175" y="12294"/>
                    <a:pt x="1119059" y="34179"/>
                  </a:cubicBezTo>
                  <a:cubicBezTo>
                    <a:pt x="1140943" y="56063"/>
                    <a:pt x="1153238" y="85745"/>
                    <a:pt x="1153238" y="116694"/>
                  </a:cubicBezTo>
                  <a:lnTo>
                    <a:pt x="1153238" y="727281"/>
                  </a:lnTo>
                  <a:cubicBezTo>
                    <a:pt x="1153238" y="791729"/>
                    <a:pt x="1100992" y="843975"/>
                    <a:pt x="1036544" y="843975"/>
                  </a:cubicBezTo>
                  <a:lnTo>
                    <a:pt x="116694" y="843975"/>
                  </a:lnTo>
                  <a:cubicBezTo>
                    <a:pt x="52246" y="843975"/>
                    <a:pt x="0" y="791729"/>
                    <a:pt x="0" y="727281"/>
                  </a:cubicBezTo>
                  <a:lnTo>
                    <a:pt x="0" y="116694"/>
                  </a:lnTo>
                  <a:cubicBezTo>
                    <a:pt x="0" y="52246"/>
                    <a:pt x="52246" y="0"/>
                    <a:pt x="116694" y="0"/>
                  </a:cubicBezTo>
                  <a:close/>
                </a:path>
              </a:pathLst>
            </a:custGeom>
            <a:solidFill>
              <a:srgbClr val="D0D7DD"/>
            </a:solidFill>
            <a:ln w="19050" cap="rnd">
              <a:solidFill>
                <a:srgbClr val="424242"/>
              </a:solidFill>
              <a:prstDash val="solid"/>
              <a:round/>
            </a:ln>
          </p:spPr>
        </p:sp>
        <p:sp>
          <p:nvSpPr>
            <p:cNvPr name="TextBox 11" id="11"/>
            <p:cNvSpPr txBox="true"/>
            <p:nvPr/>
          </p:nvSpPr>
          <p:spPr>
            <a:xfrm>
              <a:off x="0" y="-28575"/>
              <a:ext cx="1153238" cy="872550"/>
            </a:xfrm>
            <a:prstGeom prst="rect">
              <a:avLst/>
            </a:prstGeom>
          </p:spPr>
          <p:txBody>
            <a:bodyPr anchor="ctr" rtlCol="false" tIns="50800" lIns="50800" bIns="50800" rIns="50800"/>
            <a:lstStyle/>
            <a:p>
              <a:pPr algn="ctr">
                <a:lnSpc>
                  <a:spcPts val="2015"/>
                </a:lnSpc>
              </a:pPr>
            </a:p>
          </p:txBody>
        </p:sp>
      </p:grpSp>
      <p:grpSp>
        <p:nvGrpSpPr>
          <p:cNvPr name="Group 12" id="12"/>
          <p:cNvGrpSpPr/>
          <p:nvPr/>
        </p:nvGrpSpPr>
        <p:grpSpPr>
          <a:xfrm rot="0">
            <a:off x="6685019" y="1648124"/>
            <a:ext cx="5537792" cy="2998333"/>
            <a:chOff x="0" y="0"/>
            <a:chExt cx="1458513" cy="789684"/>
          </a:xfrm>
        </p:grpSpPr>
        <p:sp>
          <p:nvSpPr>
            <p:cNvPr name="Freeform 13" id="13"/>
            <p:cNvSpPr/>
            <p:nvPr/>
          </p:nvSpPr>
          <p:spPr>
            <a:xfrm flipH="false" flipV="false" rot="0">
              <a:off x="0" y="0"/>
              <a:ext cx="1458513" cy="789684"/>
            </a:xfrm>
            <a:custGeom>
              <a:avLst/>
              <a:gdLst/>
              <a:ahLst/>
              <a:cxnLst/>
              <a:rect r="r" b="b" t="t" l="l"/>
              <a:pathLst>
                <a:path h="789684" w="1458513">
                  <a:moveTo>
                    <a:pt x="92269" y="0"/>
                  </a:moveTo>
                  <a:lnTo>
                    <a:pt x="1366244" y="0"/>
                  </a:lnTo>
                  <a:cubicBezTo>
                    <a:pt x="1390715" y="0"/>
                    <a:pt x="1414184" y="9721"/>
                    <a:pt x="1431488" y="27025"/>
                  </a:cubicBezTo>
                  <a:cubicBezTo>
                    <a:pt x="1448792" y="44329"/>
                    <a:pt x="1458513" y="67798"/>
                    <a:pt x="1458513" y="92269"/>
                  </a:cubicBezTo>
                  <a:lnTo>
                    <a:pt x="1458513" y="697415"/>
                  </a:lnTo>
                  <a:cubicBezTo>
                    <a:pt x="1458513" y="721887"/>
                    <a:pt x="1448792" y="745356"/>
                    <a:pt x="1431488" y="762660"/>
                  </a:cubicBezTo>
                  <a:cubicBezTo>
                    <a:pt x="1414184" y="779963"/>
                    <a:pt x="1390715" y="789684"/>
                    <a:pt x="1366244" y="789684"/>
                  </a:cubicBezTo>
                  <a:lnTo>
                    <a:pt x="92269" y="789684"/>
                  </a:lnTo>
                  <a:cubicBezTo>
                    <a:pt x="67798" y="789684"/>
                    <a:pt x="44329" y="779963"/>
                    <a:pt x="27025" y="762660"/>
                  </a:cubicBezTo>
                  <a:cubicBezTo>
                    <a:pt x="9721" y="745356"/>
                    <a:pt x="0" y="721887"/>
                    <a:pt x="0" y="697415"/>
                  </a:cubicBezTo>
                  <a:lnTo>
                    <a:pt x="0" y="92269"/>
                  </a:lnTo>
                  <a:cubicBezTo>
                    <a:pt x="0" y="67798"/>
                    <a:pt x="9721" y="44329"/>
                    <a:pt x="27025" y="27025"/>
                  </a:cubicBezTo>
                  <a:cubicBezTo>
                    <a:pt x="44329" y="9721"/>
                    <a:pt x="67798" y="0"/>
                    <a:pt x="92269" y="0"/>
                  </a:cubicBezTo>
                  <a:close/>
                </a:path>
              </a:pathLst>
            </a:custGeom>
            <a:solidFill>
              <a:srgbClr val="D0D7DD"/>
            </a:solidFill>
            <a:ln w="19050" cap="rnd">
              <a:solidFill>
                <a:srgbClr val="424242"/>
              </a:solidFill>
              <a:prstDash val="solid"/>
              <a:round/>
            </a:ln>
          </p:spPr>
        </p:sp>
        <p:sp>
          <p:nvSpPr>
            <p:cNvPr name="TextBox 14" id="14"/>
            <p:cNvSpPr txBox="true"/>
            <p:nvPr/>
          </p:nvSpPr>
          <p:spPr>
            <a:xfrm>
              <a:off x="0" y="-28575"/>
              <a:ext cx="1458513" cy="818259"/>
            </a:xfrm>
            <a:prstGeom prst="rect">
              <a:avLst/>
            </a:prstGeom>
          </p:spPr>
          <p:txBody>
            <a:bodyPr anchor="ctr" rtlCol="false" tIns="50800" lIns="50800" bIns="50800" rIns="50800"/>
            <a:lstStyle/>
            <a:p>
              <a:pPr algn="ctr">
                <a:lnSpc>
                  <a:spcPts val="2015"/>
                </a:lnSpc>
              </a:pPr>
            </a:p>
          </p:txBody>
        </p:sp>
      </p:grpSp>
      <p:grpSp>
        <p:nvGrpSpPr>
          <p:cNvPr name="Group 15" id="15"/>
          <p:cNvGrpSpPr/>
          <p:nvPr/>
        </p:nvGrpSpPr>
        <p:grpSpPr>
          <a:xfrm rot="0">
            <a:off x="7042308" y="1872293"/>
            <a:ext cx="828734" cy="796263"/>
            <a:chOff x="0" y="0"/>
            <a:chExt cx="218267" cy="209715"/>
          </a:xfrm>
        </p:grpSpPr>
        <p:sp>
          <p:nvSpPr>
            <p:cNvPr name="Freeform 16" id="16"/>
            <p:cNvSpPr/>
            <p:nvPr/>
          </p:nvSpPr>
          <p:spPr>
            <a:xfrm flipH="false" flipV="false" rot="0">
              <a:off x="0" y="0"/>
              <a:ext cx="218267" cy="209715"/>
            </a:xfrm>
            <a:custGeom>
              <a:avLst/>
              <a:gdLst/>
              <a:ahLst/>
              <a:cxnLst/>
              <a:rect r="r" b="b" t="t" l="l"/>
              <a:pathLst>
                <a:path h="209715" w="218267">
                  <a:moveTo>
                    <a:pt x="104858" y="0"/>
                  </a:moveTo>
                  <a:lnTo>
                    <a:pt x="113410" y="0"/>
                  </a:lnTo>
                  <a:cubicBezTo>
                    <a:pt x="171321" y="0"/>
                    <a:pt x="218267" y="46946"/>
                    <a:pt x="218267" y="104858"/>
                  </a:cubicBezTo>
                  <a:lnTo>
                    <a:pt x="218267" y="104858"/>
                  </a:lnTo>
                  <a:cubicBezTo>
                    <a:pt x="218267" y="162769"/>
                    <a:pt x="171321" y="209715"/>
                    <a:pt x="113410" y="209715"/>
                  </a:cubicBezTo>
                  <a:lnTo>
                    <a:pt x="104858" y="209715"/>
                  </a:lnTo>
                  <a:cubicBezTo>
                    <a:pt x="46946" y="209715"/>
                    <a:pt x="0" y="162769"/>
                    <a:pt x="0" y="104858"/>
                  </a:cubicBezTo>
                  <a:lnTo>
                    <a:pt x="0" y="104858"/>
                  </a:lnTo>
                  <a:cubicBezTo>
                    <a:pt x="0" y="46946"/>
                    <a:pt x="46946" y="0"/>
                    <a:pt x="104858" y="0"/>
                  </a:cubicBezTo>
                  <a:close/>
                </a:path>
              </a:pathLst>
            </a:custGeom>
            <a:solidFill>
              <a:srgbClr val="FFFFFF"/>
            </a:solidFill>
            <a:ln w="19050" cap="rnd">
              <a:solidFill>
                <a:srgbClr val="424242"/>
              </a:solidFill>
              <a:prstDash val="solid"/>
              <a:round/>
            </a:ln>
          </p:spPr>
        </p:sp>
        <p:sp>
          <p:nvSpPr>
            <p:cNvPr name="TextBox 17" id="17"/>
            <p:cNvSpPr txBox="true"/>
            <p:nvPr/>
          </p:nvSpPr>
          <p:spPr>
            <a:xfrm>
              <a:off x="0" y="-28575"/>
              <a:ext cx="218267" cy="238290"/>
            </a:xfrm>
            <a:prstGeom prst="rect">
              <a:avLst/>
            </a:prstGeom>
          </p:spPr>
          <p:txBody>
            <a:bodyPr anchor="ctr" rtlCol="false" tIns="50800" lIns="50800" bIns="50800" rIns="50800"/>
            <a:lstStyle/>
            <a:p>
              <a:pPr algn="ctr">
                <a:lnSpc>
                  <a:spcPts val="2015"/>
                </a:lnSpc>
              </a:pPr>
            </a:p>
          </p:txBody>
        </p:sp>
      </p:grpSp>
      <p:grpSp>
        <p:nvGrpSpPr>
          <p:cNvPr name="Group 18" id="18"/>
          <p:cNvGrpSpPr/>
          <p:nvPr/>
        </p:nvGrpSpPr>
        <p:grpSpPr>
          <a:xfrm rot="0">
            <a:off x="12988923" y="1891787"/>
            <a:ext cx="986863" cy="776769"/>
            <a:chOff x="0" y="0"/>
            <a:chExt cx="259915" cy="204581"/>
          </a:xfrm>
        </p:grpSpPr>
        <p:sp>
          <p:nvSpPr>
            <p:cNvPr name="Freeform 19" id="19"/>
            <p:cNvSpPr/>
            <p:nvPr/>
          </p:nvSpPr>
          <p:spPr>
            <a:xfrm flipH="false" flipV="false" rot="0">
              <a:off x="0" y="0"/>
              <a:ext cx="259915" cy="204581"/>
            </a:xfrm>
            <a:custGeom>
              <a:avLst/>
              <a:gdLst/>
              <a:ahLst/>
              <a:cxnLst/>
              <a:rect r="r" b="b" t="t" l="l"/>
              <a:pathLst>
                <a:path h="204581" w="259915">
                  <a:moveTo>
                    <a:pt x="102291" y="0"/>
                  </a:moveTo>
                  <a:lnTo>
                    <a:pt x="157624" y="0"/>
                  </a:lnTo>
                  <a:cubicBezTo>
                    <a:pt x="184753" y="0"/>
                    <a:pt x="210771" y="10777"/>
                    <a:pt x="229954" y="29960"/>
                  </a:cubicBezTo>
                  <a:cubicBezTo>
                    <a:pt x="249138" y="49143"/>
                    <a:pt x="259915" y="75161"/>
                    <a:pt x="259915" y="102291"/>
                  </a:cubicBezTo>
                  <a:lnTo>
                    <a:pt x="259915" y="102291"/>
                  </a:lnTo>
                  <a:cubicBezTo>
                    <a:pt x="259915" y="158784"/>
                    <a:pt x="214118" y="204581"/>
                    <a:pt x="157624" y="204581"/>
                  </a:cubicBezTo>
                  <a:lnTo>
                    <a:pt x="102291" y="204581"/>
                  </a:lnTo>
                  <a:cubicBezTo>
                    <a:pt x="75161" y="204581"/>
                    <a:pt x="49143" y="193804"/>
                    <a:pt x="29960" y="174621"/>
                  </a:cubicBezTo>
                  <a:cubicBezTo>
                    <a:pt x="10777" y="155438"/>
                    <a:pt x="0" y="129420"/>
                    <a:pt x="0" y="102291"/>
                  </a:cubicBezTo>
                  <a:lnTo>
                    <a:pt x="0" y="102291"/>
                  </a:lnTo>
                  <a:cubicBezTo>
                    <a:pt x="0" y="75161"/>
                    <a:pt x="10777" y="49143"/>
                    <a:pt x="29960" y="29960"/>
                  </a:cubicBezTo>
                  <a:cubicBezTo>
                    <a:pt x="49143" y="10777"/>
                    <a:pt x="75161" y="0"/>
                    <a:pt x="102291" y="0"/>
                  </a:cubicBezTo>
                  <a:close/>
                </a:path>
              </a:pathLst>
            </a:custGeom>
            <a:solidFill>
              <a:srgbClr val="FFFFFF"/>
            </a:solidFill>
            <a:ln w="19050" cap="rnd">
              <a:solidFill>
                <a:srgbClr val="424242"/>
              </a:solidFill>
              <a:prstDash val="solid"/>
              <a:round/>
            </a:ln>
          </p:spPr>
        </p:sp>
        <p:sp>
          <p:nvSpPr>
            <p:cNvPr name="TextBox 20" id="20"/>
            <p:cNvSpPr txBox="true"/>
            <p:nvPr/>
          </p:nvSpPr>
          <p:spPr>
            <a:xfrm>
              <a:off x="0" y="-28575"/>
              <a:ext cx="259915" cy="233156"/>
            </a:xfrm>
            <a:prstGeom prst="rect">
              <a:avLst/>
            </a:prstGeom>
          </p:spPr>
          <p:txBody>
            <a:bodyPr anchor="ctr" rtlCol="false" tIns="50800" lIns="50800" bIns="50800" rIns="50800"/>
            <a:lstStyle/>
            <a:p>
              <a:pPr algn="ctr">
                <a:lnSpc>
                  <a:spcPts val="2015"/>
                </a:lnSpc>
              </a:pPr>
            </a:p>
          </p:txBody>
        </p:sp>
      </p:grpSp>
      <p:sp>
        <p:nvSpPr>
          <p:cNvPr name="Freeform 21" id="21"/>
          <p:cNvSpPr/>
          <p:nvPr/>
        </p:nvSpPr>
        <p:spPr>
          <a:xfrm flipH="false" flipV="false" rot="0">
            <a:off x="12420491" y="5074921"/>
            <a:ext cx="5298918" cy="4811098"/>
          </a:xfrm>
          <a:custGeom>
            <a:avLst/>
            <a:gdLst/>
            <a:ahLst/>
            <a:cxnLst/>
            <a:rect r="r" b="b" t="t" l="l"/>
            <a:pathLst>
              <a:path h="4811098" w="5298918">
                <a:moveTo>
                  <a:pt x="0" y="0"/>
                </a:moveTo>
                <a:lnTo>
                  <a:pt x="5298918" y="0"/>
                </a:lnTo>
                <a:lnTo>
                  <a:pt x="5298918" y="4811098"/>
                </a:lnTo>
                <a:lnTo>
                  <a:pt x="0" y="4811098"/>
                </a:lnTo>
                <a:lnTo>
                  <a:pt x="0" y="0"/>
                </a:lnTo>
                <a:close/>
              </a:path>
            </a:pathLst>
          </a:custGeom>
          <a:blipFill>
            <a:blip r:embed="rId3"/>
            <a:stretch>
              <a:fillRect l="-58984" t="-31466" r="-38155" b="-9486"/>
            </a:stretch>
          </a:blipFill>
        </p:spPr>
      </p:sp>
      <p:sp>
        <p:nvSpPr>
          <p:cNvPr name="Freeform 22" id="22"/>
          <p:cNvSpPr/>
          <p:nvPr/>
        </p:nvSpPr>
        <p:spPr>
          <a:xfrm flipH="false" flipV="false" rot="0">
            <a:off x="6422095" y="5017933"/>
            <a:ext cx="5800716" cy="4562982"/>
          </a:xfrm>
          <a:custGeom>
            <a:avLst/>
            <a:gdLst/>
            <a:ahLst/>
            <a:cxnLst/>
            <a:rect r="r" b="b" t="t" l="l"/>
            <a:pathLst>
              <a:path h="4562982" w="5800716">
                <a:moveTo>
                  <a:pt x="0" y="0"/>
                </a:moveTo>
                <a:lnTo>
                  <a:pt x="5800716" y="0"/>
                </a:lnTo>
                <a:lnTo>
                  <a:pt x="5800716" y="4562981"/>
                </a:lnTo>
                <a:lnTo>
                  <a:pt x="0" y="4562981"/>
                </a:lnTo>
                <a:lnTo>
                  <a:pt x="0" y="0"/>
                </a:lnTo>
                <a:close/>
              </a:path>
            </a:pathLst>
          </a:custGeom>
          <a:blipFill>
            <a:blip r:embed="rId4"/>
            <a:stretch>
              <a:fillRect l="-43992" t="-30471" r="-19496" b="-4448"/>
            </a:stretch>
          </a:blipFill>
        </p:spPr>
      </p:sp>
      <p:sp>
        <p:nvSpPr>
          <p:cNvPr name="Freeform 23" id="23"/>
          <p:cNvSpPr/>
          <p:nvPr/>
        </p:nvSpPr>
        <p:spPr>
          <a:xfrm flipH="false" flipV="false" rot="0">
            <a:off x="417337" y="5074921"/>
            <a:ext cx="5693009" cy="4631561"/>
          </a:xfrm>
          <a:custGeom>
            <a:avLst/>
            <a:gdLst/>
            <a:ahLst/>
            <a:cxnLst/>
            <a:rect r="r" b="b" t="t" l="l"/>
            <a:pathLst>
              <a:path h="4631561" w="5693009">
                <a:moveTo>
                  <a:pt x="0" y="0"/>
                </a:moveTo>
                <a:lnTo>
                  <a:pt x="5693009" y="0"/>
                </a:lnTo>
                <a:lnTo>
                  <a:pt x="5693009" y="4631561"/>
                </a:lnTo>
                <a:lnTo>
                  <a:pt x="0" y="4631561"/>
                </a:lnTo>
                <a:lnTo>
                  <a:pt x="0" y="0"/>
                </a:lnTo>
                <a:close/>
              </a:path>
            </a:pathLst>
          </a:custGeom>
          <a:blipFill>
            <a:blip r:embed="rId5"/>
            <a:stretch>
              <a:fillRect l="-44018" t="-26462" r="-21158" b="-5339"/>
            </a:stretch>
          </a:blipFill>
        </p:spPr>
      </p:sp>
      <p:sp>
        <p:nvSpPr>
          <p:cNvPr name="TextBox 24" id="24"/>
          <p:cNvSpPr txBox="true"/>
          <p:nvPr/>
        </p:nvSpPr>
        <p:spPr>
          <a:xfrm rot="0">
            <a:off x="417337" y="496043"/>
            <a:ext cx="16230600" cy="925741"/>
          </a:xfrm>
          <a:prstGeom prst="rect">
            <a:avLst/>
          </a:prstGeom>
        </p:spPr>
        <p:txBody>
          <a:bodyPr anchor="t" rtlCol="false" tIns="0" lIns="0" bIns="0" rIns="0">
            <a:spAutoFit/>
          </a:bodyPr>
          <a:lstStyle/>
          <a:p>
            <a:pPr algn="l">
              <a:lnSpc>
                <a:spcPts val="6830"/>
              </a:lnSpc>
            </a:pPr>
            <a:r>
              <a:rPr lang="en-US" sz="7266" spc="-341" b="true">
                <a:solidFill>
                  <a:srgbClr val="424242"/>
                </a:solidFill>
                <a:latin typeface="Open Sauce Heavy"/>
                <a:ea typeface="Open Sauce Heavy"/>
                <a:cs typeface="Open Sauce Heavy"/>
                <a:sym typeface="Open Sauce Heavy"/>
              </a:rPr>
              <a:t>Discover Our Services</a:t>
            </a:r>
          </a:p>
        </p:txBody>
      </p:sp>
      <p:sp>
        <p:nvSpPr>
          <p:cNvPr name="TextBox 25" id="25"/>
          <p:cNvSpPr txBox="true"/>
          <p:nvPr/>
        </p:nvSpPr>
        <p:spPr>
          <a:xfrm rot="0">
            <a:off x="7042308" y="2129661"/>
            <a:ext cx="819524" cy="410464"/>
          </a:xfrm>
          <a:prstGeom prst="rect">
            <a:avLst/>
          </a:prstGeom>
        </p:spPr>
        <p:txBody>
          <a:bodyPr anchor="t" rtlCol="false" tIns="0" lIns="0" bIns="0" rIns="0">
            <a:spAutoFit/>
          </a:bodyPr>
          <a:lstStyle/>
          <a:p>
            <a:pPr algn="ctr">
              <a:lnSpc>
                <a:spcPts val="3008"/>
              </a:lnSpc>
            </a:pPr>
            <a:r>
              <a:rPr lang="en-US" b="true" sz="3200" spc="-150">
                <a:solidFill>
                  <a:srgbClr val="424242"/>
                </a:solidFill>
                <a:latin typeface="Open Sauce Heavy"/>
                <a:ea typeface="Open Sauce Heavy"/>
                <a:cs typeface="Open Sauce Heavy"/>
                <a:sym typeface="Open Sauce Heavy"/>
              </a:rPr>
              <a:t>05</a:t>
            </a:r>
          </a:p>
        </p:txBody>
      </p:sp>
      <p:sp>
        <p:nvSpPr>
          <p:cNvPr name="TextBox 26" id="26"/>
          <p:cNvSpPr txBox="true"/>
          <p:nvPr/>
        </p:nvSpPr>
        <p:spPr>
          <a:xfrm rot="0">
            <a:off x="13156261" y="2089720"/>
            <a:ext cx="819524" cy="384810"/>
          </a:xfrm>
          <a:prstGeom prst="rect">
            <a:avLst/>
          </a:prstGeom>
        </p:spPr>
        <p:txBody>
          <a:bodyPr anchor="t" rtlCol="false" tIns="0" lIns="0" bIns="0" rIns="0">
            <a:spAutoFit/>
          </a:bodyPr>
          <a:lstStyle/>
          <a:p>
            <a:pPr algn="ctr">
              <a:lnSpc>
                <a:spcPts val="2820"/>
              </a:lnSpc>
            </a:pPr>
            <a:r>
              <a:rPr lang="en-US" b="true" sz="3000" spc="-141">
                <a:solidFill>
                  <a:srgbClr val="424242"/>
                </a:solidFill>
                <a:latin typeface="Open Sauce Heavy"/>
                <a:ea typeface="Open Sauce Heavy"/>
                <a:cs typeface="Open Sauce Heavy"/>
                <a:sym typeface="Open Sauce Heavy"/>
              </a:rPr>
              <a:t>06</a:t>
            </a:r>
          </a:p>
        </p:txBody>
      </p:sp>
      <p:sp>
        <p:nvSpPr>
          <p:cNvPr name="TextBox 27" id="27"/>
          <p:cNvSpPr txBox="true"/>
          <p:nvPr/>
        </p:nvSpPr>
        <p:spPr>
          <a:xfrm rot="0">
            <a:off x="8035570" y="1867216"/>
            <a:ext cx="4187242" cy="2316585"/>
          </a:xfrm>
          <a:prstGeom prst="rect">
            <a:avLst/>
          </a:prstGeom>
        </p:spPr>
        <p:txBody>
          <a:bodyPr anchor="t" rtlCol="false" tIns="0" lIns="0" bIns="0" rIns="0">
            <a:spAutoFit/>
          </a:bodyPr>
          <a:lstStyle/>
          <a:p>
            <a:pPr algn="l">
              <a:lnSpc>
                <a:spcPts val="3039"/>
              </a:lnSpc>
            </a:pPr>
            <a:r>
              <a:rPr lang="en-US" sz="3233" spc="-151" b="true">
                <a:solidFill>
                  <a:srgbClr val="424242"/>
                </a:solidFill>
                <a:latin typeface="Open Sauce Heavy"/>
                <a:ea typeface="Open Sauce Heavy"/>
                <a:cs typeface="Open Sauce Heavy"/>
                <a:sym typeface="Open Sauce Heavy"/>
              </a:rPr>
              <a:t>Impact Analyzer — </a:t>
            </a:r>
          </a:p>
          <a:p>
            <a:pPr algn="l">
              <a:lnSpc>
                <a:spcPts val="3039"/>
              </a:lnSpc>
            </a:pPr>
          </a:p>
          <a:p>
            <a:pPr algn="l">
              <a:lnSpc>
                <a:spcPts val="3039"/>
              </a:lnSpc>
            </a:pPr>
            <a:r>
              <a:rPr lang="en-US" sz="3233" spc="-151">
                <a:solidFill>
                  <a:srgbClr val="424242"/>
                </a:solidFill>
                <a:latin typeface="Open Sauce"/>
                <a:ea typeface="Open Sauce"/>
                <a:cs typeface="Open Sauce"/>
                <a:sym typeface="Open Sauce"/>
              </a:rPr>
              <a:t>Detects which files/functions are affected by any requirement or change.</a:t>
            </a:r>
          </a:p>
        </p:txBody>
      </p:sp>
      <p:sp>
        <p:nvSpPr>
          <p:cNvPr name="TextBox 28" id="28"/>
          <p:cNvSpPr txBox="true"/>
          <p:nvPr/>
        </p:nvSpPr>
        <p:spPr>
          <a:xfrm rot="0">
            <a:off x="14193552" y="1948493"/>
            <a:ext cx="2868124" cy="2558255"/>
          </a:xfrm>
          <a:prstGeom prst="rect">
            <a:avLst/>
          </a:prstGeom>
        </p:spPr>
        <p:txBody>
          <a:bodyPr anchor="t" rtlCol="false" tIns="0" lIns="0" bIns="0" rIns="0">
            <a:spAutoFit/>
          </a:bodyPr>
          <a:lstStyle/>
          <a:p>
            <a:pPr algn="l">
              <a:lnSpc>
                <a:spcPts val="2869"/>
              </a:lnSpc>
            </a:pPr>
            <a:r>
              <a:rPr lang="en-US" sz="3052" spc="-143" b="true">
                <a:solidFill>
                  <a:srgbClr val="424242"/>
                </a:solidFill>
                <a:latin typeface="Open Sauce Bold"/>
                <a:ea typeface="Open Sauce Bold"/>
                <a:cs typeface="Open Sauce Bold"/>
                <a:sym typeface="Open Sauce Bold"/>
              </a:rPr>
              <a:t>GitHub Import </a:t>
            </a:r>
          </a:p>
          <a:p>
            <a:pPr algn="l">
              <a:lnSpc>
                <a:spcPts val="2869"/>
              </a:lnSpc>
            </a:pPr>
          </a:p>
          <a:p>
            <a:pPr algn="l">
              <a:lnSpc>
                <a:spcPts val="2869"/>
              </a:lnSpc>
            </a:pPr>
            <a:r>
              <a:rPr lang="en-US" sz="3052" spc="-143" b="true">
                <a:solidFill>
                  <a:srgbClr val="424242"/>
                </a:solidFill>
                <a:latin typeface="Open Sauce Bold"/>
                <a:ea typeface="Open Sauce Bold"/>
                <a:cs typeface="Open Sauce Bold"/>
                <a:sym typeface="Open Sauce Bold"/>
              </a:rPr>
              <a:t>— </a:t>
            </a:r>
            <a:r>
              <a:rPr lang="en-US" sz="3052" spc="-143">
                <a:solidFill>
                  <a:srgbClr val="424242"/>
                </a:solidFill>
                <a:latin typeface="Open Sauce"/>
                <a:ea typeface="Open Sauce"/>
                <a:cs typeface="Open Sauce"/>
                <a:sym typeface="Open Sauce"/>
              </a:rPr>
              <a:t>Imports and processes any public/private repository securely.</a:t>
            </a:r>
          </a:p>
        </p:txBody>
      </p:sp>
      <p:sp>
        <p:nvSpPr>
          <p:cNvPr name="TextBox 29" id="29"/>
          <p:cNvSpPr txBox="true"/>
          <p:nvPr/>
        </p:nvSpPr>
        <p:spPr>
          <a:xfrm rot="0">
            <a:off x="1253644" y="2120136"/>
            <a:ext cx="562797" cy="384810"/>
          </a:xfrm>
          <a:prstGeom prst="rect">
            <a:avLst/>
          </a:prstGeom>
        </p:spPr>
        <p:txBody>
          <a:bodyPr anchor="t" rtlCol="false" tIns="0" lIns="0" bIns="0" rIns="0">
            <a:spAutoFit/>
          </a:bodyPr>
          <a:lstStyle/>
          <a:p>
            <a:pPr algn="ctr">
              <a:lnSpc>
                <a:spcPts val="2820"/>
              </a:lnSpc>
            </a:pPr>
            <a:r>
              <a:rPr lang="en-US" b="true" sz="3000" spc="-141">
                <a:solidFill>
                  <a:srgbClr val="424242"/>
                </a:solidFill>
                <a:latin typeface="Open Sauce Heavy"/>
                <a:ea typeface="Open Sauce Heavy"/>
                <a:cs typeface="Open Sauce Heavy"/>
                <a:sym typeface="Open Sauce Heavy"/>
              </a:rPr>
              <a:t>04</a:t>
            </a:r>
          </a:p>
        </p:txBody>
      </p:sp>
      <p:sp>
        <p:nvSpPr>
          <p:cNvPr name="TextBox 30" id="30"/>
          <p:cNvSpPr txBox="true"/>
          <p:nvPr/>
        </p:nvSpPr>
        <p:spPr>
          <a:xfrm rot="0">
            <a:off x="2240507" y="1958462"/>
            <a:ext cx="3446628" cy="2146935"/>
          </a:xfrm>
          <a:prstGeom prst="rect">
            <a:avLst/>
          </a:prstGeom>
        </p:spPr>
        <p:txBody>
          <a:bodyPr anchor="t" rtlCol="false" tIns="0" lIns="0" bIns="0" rIns="0">
            <a:spAutoFit/>
          </a:bodyPr>
          <a:lstStyle/>
          <a:p>
            <a:pPr algn="l">
              <a:lnSpc>
                <a:spcPts val="2820"/>
              </a:lnSpc>
            </a:pPr>
            <a:r>
              <a:rPr lang="en-US" sz="3000" spc="-141" b="true">
                <a:solidFill>
                  <a:srgbClr val="424242"/>
                </a:solidFill>
                <a:latin typeface="Open Sauce Heavy"/>
                <a:ea typeface="Open Sauce Heavy"/>
                <a:cs typeface="Open Sauce Heavy"/>
                <a:sym typeface="Open Sauce Heavy"/>
              </a:rPr>
              <a:t>Repo Reader — </a:t>
            </a:r>
          </a:p>
          <a:p>
            <a:pPr algn="l">
              <a:lnSpc>
                <a:spcPts val="2820"/>
              </a:lnSpc>
            </a:pPr>
          </a:p>
          <a:p>
            <a:pPr algn="l">
              <a:lnSpc>
                <a:spcPts val="2820"/>
              </a:lnSpc>
            </a:pPr>
            <a:r>
              <a:rPr lang="en-US" sz="3000" spc="-141">
                <a:solidFill>
                  <a:srgbClr val="424242"/>
                </a:solidFill>
                <a:latin typeface="Open Sauce"/>
                <a:ea typeface="Open Sauce"/>
                <a:cs typeface="Open Sauce"/>
                <a:sym typeface="Open Sauce"/>
              </a:rPr>
              <a:t>Summarizes any GitHub project: structure, modules, responsibilities.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DAG6hgE9syg</dc:identifier>
  <dcterms:modified xsi:type="dcterms:W3CDTF">2011-08-01T06:04:30Z</dcterms:modified>
  <cp:revision>1</cp:revision>
  <dc:title>White Blue and Grey Modern Startup Pitch Deck Presentation</dc:title>
</cp:coreProperties>
</file>